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1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notesMasterIdLst>
    <p:notesMasterId r:id="rId29"/>
  </p:notesMasterIdLst>
  <p:sldIdLst>
    <p:sldId id="256" r:id="rId2"/>
    <p:sldId id="291" r:id="rId3"/>
    <p:sldId id="261" r:id="rId4"/>
    <p:sldId id="257" r:id="rId5"/>
    <p:sldId id="259" r:id="rId6"/>
    <p:sldId id="258" r:id="rId7"/>
    <p:sldId id="280" r:id="rId8"/>
    <p:sldId id="262" r:id="rId9"/>
    <p:sldId id="285" r:id="rId10"/>
    <p:sldId id="283" r:id="rId11"/>
    <p:sldId id="277" r:id="rId12"/>
    <p:sldId id="278" r:id="rId13"/>
    <p:sldId id="263" r:id="rId14"/>
    <p:sldId id="264" r:id="rId15"/>
    <p:sldId id="292" r:id="rId16"/>
    <p:sldId id="265" r:id="rId17"/>
    <p:sldId id="284" r:id="rId18"/>
    <p:sldId id="266" r:id="rId19"/>
    <p:sldId id="281" r:id="rId20"/>
    <p:sldId id="267" r:id="rId21"/>
    <p:sldId id="268" r:id="rId22"/>
    <p:sldId id="288" r:id="rId23"/>
    <p:sldId id="269" r:id="rId24"/>
    <p:sldId id="270" r:id="rId25"/>
    <p:sldId id="272" r:id="rId26"/>
    <p:sldId id="273" r:id="rId27"/>
    <p:sldId id="2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95" autoAdjust="0"/>
    <p:restoredTop sz="94609" autoAdjust="0"/>
  </p:normalViewPr>
  <p:slideViewPr>
    <p:cSldViewPr>
      <p:cViewPr varScale="1">
        <p:scale>
          <a:sx n="139" d="100"/>
          <a:sy n="139" d="100"/>
        </p:scale>
        <p:origin x="-1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4E3E7-BD73-485D-83E1-E734160A7DC8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002E3-BFB2-454D-A70F-F4CC5CB29F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07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4FA4B0-58F3-407F-9BF3-B417D0025F12}" type="slidenum">
              <a:rPr lang="en-US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2C0FBE-2B3F-4D85-9B5A-328BFBDBAF50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C1DF82-76E0-4ECC-8A32-2A5C0B27A5BD}" type="slidenum">
              <a:rPr lang="en-US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002E3-BFB2-454D-A70F-F4CC5CB29F7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FC1D80-EF85-4B48-A341-9654507914CF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E667A6-33B7-4956-864F-A53DC1969C83}" type="datetimeFigureOut">
              <a:rPr lang="en-US" smtClean="0"/>
              <a:pPr/>
              <a:t>9/25/13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695DB0-6EBD-4C9A-B193-FFF4AFF711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643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41</a:t>
            </a:r>
            <a:r>
              <a:rPr lang="en-US" sz="3800" b="1" baseline="30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</a:t>
            </a:r>
            <a:r>
              <a:rPr lang="en-US" sz="3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Annual Cancer Convention</a:t>
            </a:r>
            <a:br>
              <a:rPr lang="en-US" sz="3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August 31-September 2, 2013</a:t>
            </a:r>
            <a:endParaRPr lang="en-US" sz="20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33400" y="2133600"/>
            <a:ext cx="8382000" cy="3581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“Beyond Mammography”</a:t>
            </a:r>
          </a:p>
          <a:p>
            <a:pPr algn="ctr">
              <a:buNone/>
            </a:pPr>
            <a:endParaRPr lang="en-US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Len Saputo, MD</a:t>
            </a:r>
          </a:p>
          <a:p>
            <a:pPr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DrLen@DoctorSaputo.com</a:t>
            </a:r>
          </a:p>
          <a:p>
            <a:pPr algn="ctr">
              <a:buNone/>
            </a:pPr>
            <a:r>
              <a:rPr lang="en-US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a free download of this go to this URL:  </a:t>
            </a:r>
            <a:br>
              <a:rPr lang="en-US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</a:p>
          <a:p>
            <a:pPr algn="ctr">
              <a:buNone/>
            </a:pPr>
            <a:r>
              <a:rPr lang="en-US" sz="1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http://new.doctorsaputo.com/a/beyond-mammography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BCDDP Study MMGs </a:t>
            </a:r>
            <a:br>
              <a:rPr lang="en-US" sz="40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Under Age 50</a:t>
            </a:r>
            <a:endParaRPr lang="en-US" sz="40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Overall ability of MMGs to detect cancer was only 70%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False positive rate: only 1 in 6 biopsies were positive for cancer (17%)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 10 years 50% of women will have a false positive &amp; 20% will be biopsied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every $100 spent on MMGs, $33 is unnecessary</a:t>
            </a:r>
          </a:p>
          <a:p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Density</a:t>
            </a:r>
            <a:endParaRPr lang="en-US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943600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Mammography not well suited for patients with dense breasts, implants, or on hormone therapy</a:t>
            </a:r>
            <a:b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2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Fibrocystic: XS fibrous or glandular tissue &amp; less fatty tissue</a:t>
            </a:r>
            <a:b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2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Women with fibrocystic breasts have 4-6X increased incidence of breast cancer</a:t>
            </a:r>
            <a:b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2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ACS Study Cancer MMG sensitivity rates: </a:t>
            </a:r>
          </a:p>
          <a:p>
            <a:pPr lvl="1"/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1: 95-98%</a:t>
            </a:r>
          </a:p>
          <a:p>
            <a:pPr lvl="1"/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2: 83%</a:t>
            </a:r>
          </a:p>
          <a:p>
            <a:pPr lvl="1"/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3: 68%</a:t>
            </a:r>
          </a:p>
          <a:p>
            <a:pPr lvl="1"/>
            <a:r>
              <a:rPr lang="en-US" sz="2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4: 55%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Risk of Rupture of Encapsulated Breast Cancers</a:t>
            </a:r>
            <a:endParaRPr lang="en-US" sz="36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8001000" cy="4572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Twenty two pounds of pressure can rupture the tumor capsule (Hoekstra)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Mammograms today use 42 pounds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Does this promote cancer spread? </a:t>
            </a: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24053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Risk of Radiation-induced </a:t>
            </a:r>
            <a:br>
              <a:rPr lang="en-US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Cancer from Mammograms </a:t>
            </a:r>
            <a:br>
              <a:rPr lang="en-US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(Radiology 11.16.2010)</a:t>
            </a:r>
            <a:endParaRPr lang="en-US" sz="20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Screen annually from 40-55, biannually through 74 with </a:t>
            </a:r>
            <a:r>
              <a:rPr lang="en-US" i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MMGs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Cause 1 cancer for every 1163 MMGs &amp; 1 death for every 9100 MMGs 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Should women with BRCA gene defects get MMGs?</a:t>
            </a: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2405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Digital MMGs Have Less Radiation than Regular MMGs?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0010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MMGs have 22% less radiation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However, they use more views in 20% vs 12% with regular MMGs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Overall, they use 17% less radiation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Doses vary with the manufacturer; Fugifilm and Hologic Selenia use more radiation than a mammogram!</a:t>
            </a:r>
          </a:p>
          <a:p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Radiation risks from other breast cancer screening tests</a:t>
            </a:r>
            <a:endParaRPr lang="en-US" sz="36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62560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One breast-specific gamma imaging test (molecular breast imaging) increases the risk of cancer 20-30 times </a:t>
            </a:r>
            <a:b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One positron emission mammography test increases the risk of cancer 23 times</a:t>
            </a:r>
            <a:b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These increases are not just for breast cancer but for all cancers</a:t>
            </a:r>
            <a:b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800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240536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Tomosynthesis Better Than Digital Mammograms?</a:t>
            </a:r>
            <a:endParaRPr lang="en-US" sz="36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is basically a limited CT of the breast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Creates 3-D reconstruction of breast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Increases the CA detection rate by 9%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Decreases the recall rate from 12% to 8%...a 30% lower recall rate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has twice as much radiation as a mammogram (Radiology July 2013)</a:t>
            </a: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Slide" r:id="rId4" imgW="4088782" imgH="3067885" progId="PowerPoint.Slide.8">
                  <p:embed/>
                </p:oleObj>
              </mc:Choice>
              <mc:Fallback>
                <p:oleObj name="Slide" r:id="rId4" imgW="4088782" imgH="3067885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About Breast Thermography</a:t>
            </a:r>
            <a:endParaRPr lang="en-US" sz="36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Measures infrared light emitted from breasts; 90% sensitivity &amp; 90% specificity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a test of physiology, not anatomy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Helps differentiate benign vs malignant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Cold stressor test exposes cancers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Each person has a stable thermal fingerprint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Get a baseline at age 25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FDA approved as an adjunct to MMGs</a:t>
            </a:r>
          </a:p>
          <a:p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Limits of Breast Thermography</a:t>
            </a:r>
            <a:endParaRPr lang="en-US" sz="3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we need more data in a prospective, randomized controlled study to assess sensitivity &amp; specificity?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Consumers have no guarantee for credible testing or interpretation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Lack of standardization of training, equipment, and protocols 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standardized software for readings</a:t>
            </a:r>
          </a:p>
          <a:p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609600" y="304800"/>
            <a:ext cx="7772400" cy="1066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Cancer Risk Factors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153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BRCA 1 &amp; 2 account for 5-10% of breast cancers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Menarche before age 12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Menopause after age 50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First child after age 30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HRT and BCP’s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Alcohol increases the risk of breast cancer with one drink daily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Postmenopausal weight gain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Insulin resistance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is claimed that 70% of breast cancers have no identifiable risk factor…really? Is this a mystery?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2405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Clinical Research Supporting Breast Thermography</a:t>
            </a:r>
            <a:endParaRPr lang="en-US" sz="38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i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Cancer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1980, Vol 56, 45-51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Biomedical Thermology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1982, 279-301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Thermology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1986, Vol 1, 170-73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Breast Journal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1998, Vol 4 245-51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American Journal of Radiology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Jan 2003, 263-69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Minnesota Medicine 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 2009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295400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Cancer</a:t>
            </a:r>
            <a: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8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(1980; vol 56; p45-51)</a:t>
            </a:r>
            <a:endParaRPr lang="en-US" sz="28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83560"/>
            <a:ext cx="80010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58,000 patients with breast complaints were evaluated &amp; followed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1245 with abnormal Th 3 scores had normal MMG, US, CBE, &amp; biopsy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38% with normal breasts &amp; 44% with mastopathy developed biopsy proven breast cancer within 5 years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90% with Th 4 or 5 had diagnosis made on their first visit.</a:t>
            </a:r>
          </a:p>
          <a:p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Breast Journal</a:t>
            </a:r>
            <a:r>
              <a:rPr lang="en-US" sz="28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8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(1998; vol 4; p245-51 Keyserlingk)</a:t>
            </a:r>
            <a:endParaRPr lang="en-US" sz="1800" b="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Retrospective study of 100 patients with biopsy proven cancer using pre-op clinical exam, mammography, and infrared imaging.</a:t>
            </a:r>
            <a:b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These cancers were: DCIS (4), stage 1 (42), stage 2 (54).</a:t>
            </a:r>
            <a:b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Sensitivity: 83 patients with breast cancer were identified using MMTs, 66 by MMGs and 61 with clinical exam. </a:t>
            </a:r>
            <a:b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combination of CBE &amp; MMG identified 83 cases. Adding MMTs increased sensitivity to 98%.</a:t>
            </a:r>
            <a:b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Infrared imaging picked up 31 of 39 cancers missed by clinical exam and 10 of 15 by MMG. Infrared imaging missed 17 cases.</a:t>
            </a:r>
            <a:b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average tumor size using MMGs was 1.66 cm &amp; was 1.28 cm using MMTs. </a:t>
            </a:r>
            <a:b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issue here is specificity, which is very low. However, if all three tests are negative, the risk of cancer is only 2%.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Biomedical Thermology</a:t>
            </a:r>
            <a: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Gautherie et al 1982; p 279-301 </a:t>
            </a:r>
            <a: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Followed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10,834 women with symptoms 2-10 years with CBE, MMGs, and MMTs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Followed 387 people with normal CBEs and MMGs &amp; followed Th3s for &lt; 3 yrs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people without symptoms 33% developed breast cancer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people with mastopathy 41% developed breast cancer</a:t>
            </a: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772400" cy="14691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Thermology</a:t>
            </a:r>
            <a: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(1986; Vol 1; 170-73)</a:t>
            </a:r>
            <a: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Compared the effectiveness of MMG, CBE, and breast thermography in the detection of breast cancer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Thermography had the best results of the 3 modalities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When all three were used, there was a 98% effectiveness in finding breast cancers</a:t>
            </a: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643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American Journal of Radiology</a:t>
            </a:r>
            <a: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January 2003; 263-69</a:t>
            </a:r>
            <a:endParaRPr lang="en-US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3560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Reported MMT had a 99% sensitivity in finding breast cancers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However the specificity was only 15%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negative breast thermogram in this setting is powerful evidence there is no cancer</a:t>
            </a: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2405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Highlights From Breast Thermography Studies</a:t>
            </a:r>
            <a:endParaRPr lang="en-US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Advances in infrared technology and data on 300,000+ women show that breast thermography can identify 90-95% of breast cancers with 90% accuracy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thermography is safe, easy to do, is private, and affordable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thermography is FDA approved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Begin breast cancer screening at 25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works in women with dense breasts</a:t>
            </a:r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My Personal Comments</a:t>
            </a:r>
            <a:endParaRPr lang="en-US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There is ample data today documenting the value and safety of MMTs. We should try it in clinical practice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thermography adds to identifying breast cancer in combination with existing technologies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Conflicts of interest and naïve arrogance play a powerful role in stopping progress. 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Don’t make decisions without knowing the facts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thermograms have nothing to do with MMGs; the question is, “Do they add to our ability to identify breast cancers?”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there any stand alone test for breast cancer screening?</a:t>
            </a:r>
          </a:p>
          <a:p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Cause of Cancer </a:t>
            </a:r>
            <a:b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not a Mystery</a:t>
            </a:r>
            <a:endParaRPr lang="en-US" sz="36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Cellular malfunction causes all disease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Four pathways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Epigenetics determines genetic expression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 know enough about what causes cancer to prevent the bulk of it today!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Yet we focus on early detection…why?</a:t>
            </a:r>
          </a:p>
          <a:p>
            <a:endParaRPr lang="en-US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Early Detection is not Prevention!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Lifestyle is the best preventive strategy</a:t>
            </a:r>
            <a:b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This includes epigenetic factors: </a:t>
            </a:r>
          </a:p>
          <a:p>
            <a:pPr>
              <a:buNone/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Diet</a:t>
            </a:r>
          </a:p>
          <a:p>
            <a:pPr>
              <a:buNone/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Exercise</a:t>
            </a:r>
          </a:p>
          <a:p>
            <a:pPr>
              <a:buNone/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Stress management</a:t>
            </a:r>
          </a:p>
          <a:p>
            <a:pPr>
              <a:buNone/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Adequate restful sleep</a:t>
            </a:r>
          </a:p>
          <a:p>
            <a:pPr>
              <a:buNone/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Weight management</a:t>
            </a:r>
          </a:p>
          <a:p>
            <a:pPr>
              <a:buNone/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Avoidance of toxic exposures </a:t>
            </a:r>
          </a:p>
          <a:p>
            <a:pPr>
              <a:buNone/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Having meaningful purpose in life</a:t>
            </a:r>
            <a:b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Think before you pink!</a:t>
            </a:r>
            <a:endParaRPr lang="en-US" sz="2800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2405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What is the Natural History of Breast Cancer?</a:t>
            </a:r>
            <a:endParaRPr lang="en-US" sz="32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9248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 don’t know!</a:t>
            </a:r>
            <a:b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2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breast cancers do we need to identify?</a:t>
            </a:r>
            <a:b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2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some cancers spontaneously disappear?</a:t>
            </a:r>
            <a:b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2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3200" u="sng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MMG studies</a:t>
            </a:r>
            <a: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Arch Int Med 2008 Nov 24;168(21):2311-6. Incidence of invasive cancers 22% higher in screened group. 1268 vs 810 per 100,000 population over 6 years. </a:t>
            </a:r>
            <a:b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2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3200" u="sng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Autopsy findings</a:t>
            </a:r>
            <a:r>
              <a:rPr lang="en-US" sz="32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Ann Int Med Dec 1 1997: Invasive cancer in 1.3% &amp; DCIS in 9%</a:t>
            </a:r>
            <a:endParaRPr lang="en-US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24053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What are our screening options for breast cancer?</a:t>
            </a:r>
            <a:endParaRPr lang="en-US" sz="36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Mammograms (screening vs diagnostic)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Digital mammograms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Tomosynthesis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Ultrasound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MRI with contrast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Nipple aspiration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Breast specific gamma imaging (molecular breast imaging)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Positron emission mammography (PEM)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Breast thermography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05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Emerging Controversies in Breast Imaging</a:t>
            </a:r>
            <a:endParaRPr lang="en-US" sz="28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0772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Several highly trusted resources have questioned the effectiveness of mammography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400" u="sng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Arch. Int. Med</a:t>
            </a: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11.2008: Breast cancer can regress &amp; may not be life-threatening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400" u="sng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JAMA</a:t>
            </a: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2009: for every Br Ca death saved, 838 women need 6 yrs of screening causing XS screening, biopsies, &amp; over-treatment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400" u="sng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New York Times</a:t>
            </a: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Otis Brawley, MD of ACS: MMGs are exaggerated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400" u="sng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Peter Gotzsche</a:t>
            </a: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Cochrane Database: MMGs result in over diagnosis &amp; treatment of DCIS.</a:t>
            </a:r>
            <a:b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4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400" u="sng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USPSTF</a:t>
            </a:r>
            <a:r>
              <a:rPr lang="en-US" sz="24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MMGs are over-sold. </a:t>
            </a:r>
            <a:endParaRPr lang="en-US" sz="2400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24053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About Mammograms</a:t>
            </a:r>
            <a:endParaRPr lang="en-US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Test of anatomy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Tissue density determines the image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Problems with fibrocystic breasts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Women with fibrocystic breasts have 4-6X increased incidence of breast cancer</a:t>
            </a:r>
            <a:b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ACS Study MMG sensitivity: 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1: 95-98%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2: 83%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3: 68%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Grade 4: 55%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228600"/>
            <a:ext cx="7772400" cy="859536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BCDDP “Gold Standard” Study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12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Baker, l. Breast cancer detection demonstration project: Five year summary report. Cancer, 1982, 32:194-225.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49530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283,000 women between the ages of 35-74 were studied with CBE, MMG and MMT. There were 4400 cases of breast cancer. MMTs were discontinued after 2 years (30 years ago). Sensitivity 39% and Specificity 82%.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Breast palpation showed an average overall detection rate of 60%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47% detected for cancers less than 1 cm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66% detected for cancers between 1-2 cm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79% detected for cancers bigger than 2 cm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Mammography in the 40-59 age range had a false negative rate of 20-30%. The overall ability of MMGs to detect cancer was about 70%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en-US" sz="20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Only one in six biopsies were positive for cancer when done on the basis of a positive MMG or CBE—the combined false positive rate was 89%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en-US" sz="1800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en-US" sz="1800" b="1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5775</TotalTime>
  <Words>640</Words>
  <Application>Microsoft Macintosh PowerPoint</Application>
  <PresentationFormat>On-screen Show (4:3)</PresentationFormat>
  <Paragraphs>205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Module</vt:lpstr>
      <vt:lpstr>Slide</vt:lpstr>
      <vt:lpstr>41st Annual Cancer Convention August 31-September 2, 2013</vt:lpstr>
      <vt:lpstr>Breast Cancer Risk Factors</vt:lpstr>
      <vt:lpstr>The Cause of Cancer  is not a Mystery</vt:lpstr>
      <vt:lpstr>Early Detection is not Prevention!</vt:lpstr>
      <vt:lpstr>What is the Natural History of Breast Cancer?</vt:lpstr>
      <vt:lpstr>What are our screening options for breast cancer?</vt:lpstr>
      <vt:lpstr>Emerging Controversies in Breast Imaging</vt:lpstr>
      <vt:lpstr>About Mammograms</vt:lpstr>
      <vt:lpstr>The BCDDP “Gold Standard” Study Baker, l. Breast cancer detection demonstration project: Five year summary report. Cancer, 1982, 32:194-225.</vt:lpstr>
      <vt:lpstr>BCDDP Study MMGs  Under Age 50</vt:lpstr>
      <vt:lpstr>Breast Density</vt:lpstr>
      <vt:lpstr>Risk of Rupture of Encapsulated Breast Cancers</vt:lpstr>
      <vt:lpstr>Risk of Radiation-induced  Breast Cancer from Mammograms  (Radiology 11.16.2010)</vt:lpstr>
      <vt:lpstr>Do Digital MMGs Have Less Radiation than Regular MMGs? </vt:lpstr>
      <vt:lpstr>Radiation risks from other breast cancer screening tests</vt:lpstr>
      <vt:lpstr>Is Tomosynthesis Better Than Digital Mammograms?</vt:lpstr>
      <vt:lpstr>PowerPoint Presentation</vt:lpstr>
      <vt:lpstr>About Breast Thermography</vt:lpstr>
      <vt:lpstr>Limits of Breast Thermography</vt:lpstr>
      <vt:lpstr>Clinical Research Supporting Breast Thermography</vt:lpstr>
      <vt:lpstr>Cancer  (1980; vol 56; p45-51)</vt:lpstr>
      <vt:lpstr>The Breast Journal (1998; vol 4; p245-51 Keyserlingk)</vt:lpstr>
      <vt:lpstr>  Biomedical Thermology  Gautherie et al 1982; p 279-301    </vt:lpstr>
      <vt:lpstr>Thermology (1986; Vol 1; 170-73) </vt:lpstr>
      <vt:lpstr>American Journal of Radiology January 2003; 263-69</vt:lpstr>
      <vt:lpstr>Highlights From Breast Thermography Studies</vt:lpstr>
      <vt:lpstr>My Personal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41st Annual Cancer Convention</dc:title>
  <dc:creator>Len Saputo</dc:creator>
  <cp:lastModifiedBy>Len</cp:lastModifiedBy>
  <cp:revision>242</cp:revision>
  <dcterms:created xsi:type="dcterms:W3CDTF">2013-08-19T05:42:38Z</dcterms:created>
  <dcterms:modified xsi:type="dcterms:W3CDTF">2013-09-26T05:53:41Z</dcterms:modified>
</cp:coreProperties>
</file>