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5"/>
  </p:notesMasterIdLst>
  <p:sldIdLst>
    <p:sldId id="421" r:id="rId2"/>
    <p:sldId id="423" r:id="rId3"/>
    <p:sldId id="445" r:id="rId4"/>
    <p:sldId id="454" r:id="rId5"/>
    <p:sldId id="456" r:id="rId6"/>
    <p:sldId id="455" r:id="rId7"/>
    <p:sldId id="462" r:id="rId8"/>
    <p:sldId id="424" r:id="rId9"/>
    <p:sldId id="457" r:id="rId10"/>
    <p:sldId id="453" r:id="rId11"/>
    <p:sldId id="459" r:id="rId12"/>
    <p:sldId id="438" r:id="rId13"/>
    <p:sldId id="448" r:id="rId14"/>
    <p:sldId id="425" r:id="rId15"/>
    <p:sldId id="443" r:id="rId16"/>
    <p:sldId id="430" r:id="rId17"/>
    <p:sldId id="426" r:id="rId18"/>
    <p:sldId id="435" r:id="rId19"/>
    <p:sldId id="434" r:id="rId20"/>
    <p:sldId id="428" r:id="rId21"/>
    <p:sldId id="442" r:id="rId22"/>
    <p:sldId id="458" r:id="rId23"/>
    <p:sldId id="427" r:id="rId24"/>
    <p:sldId id="429" r:id="rId25"/>
    <p:sldId id="436" r:id="rId26"/>
    <p:sldId id="437" r:id="rId27"/>
    <p:sldId id="460" r:id="rId28"/>
    <p:sldId id="432" r:id="rId29"/>
    <p:sldId id="431" r:id="rId30"/>
    <p:sldId id="450" r:id="rId31"/>
    <p:sldId id="451" r:id="rId32"/>
    <p:sldId id="452" r:id="rId33"/>
    <p:sldId id="4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6A60D-781B-FD44-956B-46625C7C8CBF}" v="125" dt="2021-03-27T09:16:56.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9"/>
    <p:restoredTop sz="96309"/>
  </p:normalViewPr>
  <p:slideViewPr>
    <p:cSldViewPr snapToGrid="0" snapToObjects="1">
      <p:cViewPr varScale="1">
        <p:scale>
          <a:sx n="200" d="100"/>
          <a:sy n="200" d="100"/>
        </p:scale>
        <p:origin x="536"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54599-9801-DB47-A459-683611855F2D}" type="datetimeFigureOut">
              <a:rPr lang="en-US" smtClean="0"/>
              <a:t>3/30/21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F1752-2DE1-4F4C-B88E-A85BFCB33BCB}" type="slidenum">
              <a:rPr lang="en-US" smtClean="0"/>
              <a:t>‹#›</a:t>
            </a:fld>
            <a:endParaRPr lang="en-US" dirty="0"/>
          </a:p>
        </p:txBody>
      </p:sp>
    </p:spTree>
    <p:extLst>
      <p:ext uri="{BB962C8B-B14F-4D97-AF65-F5344CB8AC3E}">
        <p14:creationId xmlns:p14="http://schemas.microsoft.com/office/powerpoint/2010/main" val="117220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FD82279-A502-F94C-8B40-5B1A5EAE9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6605BB-7466-5645-B0DB-17FF72AE81B5}" type="slidenum">
              <a:rPr lang="en-US" altLang="en-US" sz="1200"/>
              <a:pPr/>
              <a:t>1</a:t>
            </a:fld>
            <a:endParaRPr lang="en-US" altLang="en-US" sz="1200" dirty="0"/>
          </a:p>
        </p:txBody>
      </p:sp>
      <p:sp>
        <p:nvSpPr>
          <p:cNvPr id="19458" name="Rectangle 2">
            <a:extLst>
              <a:ext uri="{FF2B5EF4-FFF2-40B4-BE49-F238E27FC236}">
                <a16:creationId xmlns:a16="http://schemas.microsoft.com/office/drawing/2014/main" id="{79447974-ACCE-ED40-9C39-AD4AE7D3843B}"/>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70077601-6004-3E4D-9273-A53056A4BEE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88038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10</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1374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11</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734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12</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3534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13</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97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14</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932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15</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848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16</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46018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17</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0072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18</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18363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19</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216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89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20</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76588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21</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94695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22</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0264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23</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2903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24</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77822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25</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8627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26</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42027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27</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62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28</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3142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29</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8054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3</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731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30</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5614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31</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40892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32</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87533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33</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1599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4</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2106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5</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3318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6</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653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7</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98509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8</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0918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0298EAA-6B6D-594A-9E8D-1F88C5C0A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88455B-7509-9C4D-BB56-94DC7B672DCF}" type="slidenum">
              <a:rPr lang="en-US" altLang="en-US" sz="1200"/>
              <a:pPr/>
              <a:t>9</a:t>
            </a:fld>
            <a:endParaRPr lang="en-US" altLang="en-US" sz="1200" dirty="0"/>
          </a:p>
        </p:txBody>
      </p:sp>
      <p:sp>
        <p:nvSpPr>
          <p:cNvPr id="101378" name="Rectangle 2">
            <a:extLst>
              <a:ext uri="{FF2B5EF4-FFF2-40B4-BE49-F238E27FC236}">
                <a16:creationId xmlns:a16="http://schemas.microsoft.com/office/drawing/2014/main" id="{A33310FF-B9CB-D748-9438-1F260B9CB1E0}"/>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A925D56-AD11-7D4C-90C9-633E9790F5F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8396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3742223-25B6-074D-92D4-5D7B80D315C1}" type="datetimeFigureOut">
              <a:rPr lang="en-US" smtClean="0"/>
              <a:t>3/30/21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300497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742223-25B6-074D-92D4-5D7B80D315C1}" type="datetimeFigureOut">
              <a:rPr lang="en-US" smtClean="0"/>
              <a:t>3/30/21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66162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742223-25B6-074D-92D4-5D7B80D315C1}" type="datetimeFigureOut">
              <a:rPr lang="en-US" smtClean="0"/>
              <a:t>3/30/21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8162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3742223-25B6-074D-92D4-5D7B80D315C1}" type="datetimeFigureOut">
              <a:rPr lang="en-US" smtClean="0"/>
              <a:t>3/30/21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2F76074-57C6-7044-9028-568EA523DC41}"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33334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3742223-25B6-074D-92D4-5D7B80D315C1}" type="datetimeFigureOut">
              <a:rPr lang="en-US" smtClean="0"/>
              <a:t>3/30/21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19505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742223-25B6-074D-92D4-5D7B80D315C1}" type="datetimeFigureOut">
              <a:rPr lang="en-US" smtClean="0"/>
              <a:t>3/30/21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57187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3742223-25B6-074D-92D4-5D7B80D315C1}" type="datetimeFigureOut">
              <a:rPr lang="en-US" smtClean="0"/>
              <a:t>3/30/21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890892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42223-25B6-074D-92D4-5D7B80D315C1}" type="datetimeFigureOut">
              <a:rPr lang="en-US" smtClean="0"/>
              <a:t>3/30/21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4201049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3742223-25B6-074D-92D4-5D7B80D315C1}" type="datetimeFigureOut">
              <a:rPr lang="en-US" smtClean="0"/>
              <a:t>3/30/21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08244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742223-25B6-074D-92D4-5D7B80D315C1}" type="datetimeFigureOut">
              <a:rPr lang="en-US" smtClean="0"/>
              <a:t>3/30/21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361559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3742223-25B6-074D-92D4-5D7B80D315C1}" type="datetimeFigureOut">
              <a:rPr lang="en-US" smtClean="0"/>
              <a:t>3/30/21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351080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742223-25B6-074D-92D4-5D7B80D315C1}" type="datetimeFigureOut">
              <a:rPr lang="en-US" smtClean="0"/>
              <a:t>3/30/21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373931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742223-25B6-074D-92D4-5D7B80D315C1}" type="datetimeFigureOut">
              <a:rPr lang="en-US" smtClean="0"/>
              <a:t>3/30/21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04739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742223-25B6-074D-92D4-5D7B80D315C1}" type="datetimeFigureOut">
              <a:rPr lang="en-US" smtClean="0"/>
              <a:t>3/30/21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94078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42223-25B6-074D-92D4-5D7B80D315C1}" type="datetimeFigureOut">
              <a:rPr lang="en-US" smtClean="0"/>
              <a:t>3/30/21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7881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742223-25B6-074D-92D4-5D7B80D315C1}" type="datetimeFigureOut">
              <a:rPr lang="en-US" smtClean="0"/>
              <a:t>3/30/21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85352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742223-25B6-074D-92D4-5D7B80D315C1}" type="datetimeFigureOut">
              <a:rPr lang="en-US" smtClean="0"/>
              <a:t>3/30/21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F76074-57C6-7044-9028-568EA523DC41}" type="slidenum">
              <a:rPr lang="en-US" smtClean="0"/>
              <a:t>‹#›</a:t>
            </a:fld>
            <a:endParaRPr lang="en-US" dirty="0"/>
          </a:p>
        </p:txBody>
      </p:sp>
    </p:spTree>
    <p:extLst>
      <p:ext uri="{BB962C8B-B14F-4D97-AF65-F5344CB8AC3E}">
        <p14:creationId xmlns:p14="http://schemas.microsoft.com/office/powerpoint/2010/main" val="259254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3742223-25B6-074D-92D4-5D7B80D315C1}" type="datetimeFigureOut">
              <a:rPr lang="en-US" smtClean="0"/>
              <a:t>3/30/21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2F76074-57C6-7044-9028-568EA523DC41}" type="slidenum">
              <a:rPr lang="en-US" smtClean="0"/>
              <a:t>‹#›</a:t>
            </a:fld>
            <a:endParaRPr lang="en-US" dirty="0"/>
          </a:p>
        </p:txBody>
      </p:sp>
    </p:spTree>
    <p:extLst>
      <p:ext uri="{BB962C8B-B14F-4D97-AF65-F5344CB8AC3E}">
        <p14:creationId xmlns:p14="http://schemas.microsoft.com/office/powerpoint/2010/main" val="2663175450"/>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cirp.org/journal/articles.aspx?searchcode=Ken++Biegeleisen&amp;searchfield=authors&amp;page=1" TargetMode="External"/><Relationship Id="rId3" Type="http://schemas.openxmlformats.org/officeDocument/2006/relationships/hyperlink" Target="https://www.aier.org/article/new-study-highlights-serious-accounting-error-regarding-covid-deaths/" TargetMode="External"/><Relationship Id="rId7" Type="http://schemas.openxmlformats.org/officeDocument/2006/relationships/hyperlink" Target="https://www.scirp.org/journal/home.aspx?issueid=14553#10406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cirp.org/journal/journalarticles.aspx?journalid=2435" TargetMode="External"/><Relationship Id="rId5" Type="http://schemas.openxmlformats.org/officeDocument/2006/relationships/hyperlink" Target="https://www.theepochtimes.com/johns-hopkins-university-newspaper-pulls-down-article-questioning-covid-19-death-tolls_3595884.html" TargetMode="External"/><Relationship Id="rId4" Type="http://schemas.openxmlformats.org/officeDocument/2006/relationships/hyperlink" Target="https://web.archive.org/web/20201126163323/https:/www.jhunewsletter.com/staff/yanni-gu" TargetMode="External"/><Relationship Id="rId9" Type="http://schemas.openxmlformats.org/officeDocument/2006/relationships/hyperlink" Target="https://doi.org/10.4236/jbm.2020.81100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wrockwell.com/2021/01/jon-rappoport/david-rasnick-new-strain-of-the-coronavirus-or-a-giant-c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ijid.2020.06.09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i.org/10.1016/S0140-6736(20)31180-6" TargetMode="External"/><Relationship Id="rId5" Type="http://schemas.openxmlformats.org/officeDocument/2006/relationships/hyperlink" Target="https://www.thelancet.com/journals/lancet/article/PIIS0140-6736%2820%2931180-6/fulltext" TargetMode="External"/><Relationship Id="rId4" Type="http://schemas.openxmlformats.org/officeDocument/2006/relationships/hyperlink" Target="https://doi.org/10.2147/jir.s29537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fizer.com/health/coronavir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jnj.com/johnson-johnson-covid-19-vaccine-authorized-by-u-s-fda-for-emergency-usefirst-single-shot-vaccine-in-fight-against-global-pandemic" TargetMode="External"/><Relationship Id="rId4" Type="http://schemas.openxmlformats.org/officeDocument/2006/relationships/hyperlink" Target="https://www.modernatx.com/covid19vaccine-eu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irect.com/science/journal/1201971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vaers.hhs.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science/article/pii/S120197122030731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sciencedirect.com/science/journal/12019712/100/supp/C" TargetMode="External"/><Relationship Id="rId4" Type="http://schemas.openxmlformats.org/officeDocument/2006/relationships/hyperlink" Target="https://www.sciencedirect.com/science/journal/1201971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36/bmj.m482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sciencedirect.com/science/journal/1201971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vaers.hhs.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hs/index.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EE99B3B-8BC0-3840-8F73-C5E19C303D47}"/>
              </a:ext>
            </a:extLst>
          </p:cNvPr>
          <p:cNvSpPr>
            <a:spLocks noGrp="1" noChangeArrowheads="1"/>
          </p:cNvSpPr>
          <p:nvPr>
            <p:ph type="ctrTitle"/>
          </p:nvPr>
        </p:nvSpPr>
        <p:spPr>
          <a:xfrm>
            <a:off x="1640303" y="325256"/>
            <a:ext cx="9893299" cy="1172151"/>
          </a:xfrm>
        </p:spPr>
        <p:txBody>
          <a:bodyPr>
            <a:normAutofit/>
          </a:bodyPr>
          <a:lstStyle/>
          <a:p>
            <a:pPr>
              <a:defRPr/>
            </a:pPr>
            <a:r>
              <a:rPr lang="en-US" sz="4000" b="1" dirty="0">
                <a:solidFill>
                  <a:srgbClr val="FFFF00"/>
                </a:solidFill>
                <a:latin typeface="Arial" charset="0"/>
              </a:rPr>
              <a:t>SAN FRANCISCO STATE UNIVERSITY</a:t>
            </a:r>
            <a:endParaRPr lang="en-US" b="1" dirty="0"/>
          </a:p>
        </p:txBody>
      </p:sp>
      <p:sp>
        <p:nvSpPr>
          <p:cNvPr id="5123" name="Rectangle 3">
            <a:extLst>
              <a:ext uri="{FF2B5EF4-FFF2-40B4-BE49-F238E27FC236}">
                <a16:creationId xmlns:a16="http://schemas.microsoft.com/office/drawing/2014/main" id="{A9464C3B-13BC-3D45-9A70-C5E6014AFA66}"/>
              </a:ext>
            </a:extLst>
          </p:cNvPr>
          <p:cNvSpPr>
            <a:spLocks noGrp="1" noChangeArrowheads="1"/>
          </p:cNvSpPr>
          <p:nvPr>
            <p:ph type="subTitle" idx="1"/>
          </p:nvPr>
        </p:nvSpPr>
        <p:spPr>
          <a:xfrm>
            <a:off x="1822852" y="1621180"/>
            <a:ext cx="8839200" cy="6152707"/>
          </a:xfrm>
        </p:spPr>
        <p:txBody>
          <a:bodyPr wrap="square" numCol="1" anchor="t" anchorCtr="0" compatLnSpc="1">
            <a:prstTxWarp prst="textNoShape">
              <a:avLst/>
            </a:prstTxWarp>
            <a:normAutofit/>
          </a:bodyPr>
          <a:lstStyle/>
          <a:p>
            <a:pPr algn="ctr"/>
            <a:endParaRPr lang="en-US" altLang="en-US" sz="2800" b="1" dirty="0">
              <a:solidFill>
                <a:srgbClr val="FF0000"/>
              </a:solidFill>
              <a:effectLst>
                <a:outerShdw blurRad="38100" dist="38100" dir="2700000" algn="tl">
                  <a:srgbClr val="FFFFFF"/>
                </a:outerShdw>
              </a:effectLst>
              <a:latin typeface="Arial" panose="020B0604020202020204" pitchFamily="34" charset="0"/>
              <a:ea typeface="ＭＳ Ｐゴシック" panose="020B0600070205080204" pitchFamily="34" charset="-128"/>
            </a:endParaRPr>
          </a:p>
          <a:p>
            <a:pPr algn="ctr"/>
            <a:r>
              <a:rPr lang="en-US" altLang="en-US" sz="2800" b="1" dirty="0">
                <a:solidFill>
                  <a:srgbClr val="FF0000"/>
                </a:solidFill>
                <a:effectLst>
                  <a:outerShdw blurRad="38100" dist="38100" dir="2700000" algn="tl">
                    <a:srgbClr val="FFFFFF"/>
                  </a:outerShdw>
                </a:effectLst>
                <a:latin typeface="Arial" panose="020B0604020202020204" pitchFamily="34" charset="0"/>
                <a:ea typeface="ＭＳ Ｐゴシック" panose="020B0600070205080204" pitchFamily="34" charset="-128"/>
              </a:rPr>
              <a:t>March</a:t>
            </a:r>
            <a:r>
              <a:rPr lang="en-US" altLang="en-US" sz="2400" b="1" dirty="0">
                <a:solidFill>
                  <a:srgbClr val="FF0000"/>
                </a:solidFill>
                <a:effectLst>
                  <a:outerShdw blurRad="38100" dist="38100" dir="2700000" algn="tl">
                    <a:srgbClr val="FFFFFF"/>
                  </a:outerShdw>
                </a:effectLst>
                <a:latin typeface="Arial" panose="020B0604020202020204" pitchFamily="34" charset="0"/>
                <a:ea typeface="ＭＳ Ｐゴシック" panose="020B0600070205080204" pitchFamily="34" charset="-128"/>
              </a:rPr>
              <a:t> 29, 2021</a:t>
            </a:r>
            <a:endParaRPr lang="en-US" altLang="en-US" sz="2400" b="1" dirty="0">
              <a:solidFill>
                <a:srgbClr val="FFFF00"/>
              </a:solidFill>
              <a:effectLst>
                <a:outerShdw blurRad="38100" dist="38100" dir="2700000" algn="tl">
                  <a:srgbClr val="FFFFFF"/>
                </a:outerShdw>
              </a:effectLst>
              <a:latin typeface="Arial" panose="020B0604020202020204" pitchFamily="34" charset="0"/>
              <a:ea typeface="ＭＳ Ｐゴシック" panose="020B0600070205080204" pitchFamily="34" charset="-128"/>
            </a:endParaRPr>
          </a:p>
          <a:p>
            <a:pPr algn="ctr">
              <a:buFont typeface="Wingdings" pitchFamily="2" charset="2"/>
              <a:buNone/>
            </a:pPr>
            <a:br>
              <a:rPr lang="en-US" altLang="en-US" sz="3600" b="1" dirty="0">
                <a:solidFill>
                  <a:srgbClr val="FFFF00"/>
                </a:solidFill>
                <a:effectLst>
                  <a:outerShdw blurRad="38100" dist="38100" dir="2700000" algn="tl">
                    <a:srgbClr val="FFFFFF"/>
                  </a:outerShdw>
                </a:effectLst>
                <a:latin typeface="Arial" panose="020B0604020202020204" pitchFamily="34" charset="0"/>
                <a:ea typeface="ＭＳ Ｐゴシック" panose="020B0600070205080204" pitchFamily="34" charset="-128"/>
              </a:rPr>
            </a:br>
            <a:r>
              <a:rPr lang="en-US" altLang="en-US" sz="3600" b="1" dirty="0">
                <a:solidFill>
                  <a:srgbClr val="FFFF00"/>
                </a:solidFill>
                <a:effectLst>
                  <a:outerShdw blurRad="38100" dist="38100" dir="2700000" algn="tl">
                    <a:srgbClr val="FFFFFF"/>
                  </a:outerShdw>
                </a:effectLst>
                <a:latin typeface="Arial" panose="020B0604020202020204" pitchFamily="34" charset="0"/>
                <a:ea typeface="ＭＳ Ｐゴシック" panose="020B0600070205080204" pitchFamily="34" charset="-128"/>
              </a:rPr>
              <a:t>The Science Behind Covid 19 Vaccines</a:t>
            </a:r>
          </a:p>
          <a:p>
            <a:pPr algn="ctr">
              <a:buFont typeface="Wingdings" pitchFamily="2" charset="2"/>
              <a:buNone/>
            </a:pPr>
            <a:endParaRPr lang="en-US" altLang="en-US" sz="3600" b="1" dirty="0">
              <a:solidFill>
                <a:srgbClr val="FFFF00"/>
              </a:solidFill>
              <a:effectLst>
                <a:outerShdw blurRad="38100" dist="38100" dir="2700000" algn="tl">
                  <a:srgbClr val="FFFFFF"/>
                </a:outerShdw>
              </a:effectLst>
              <a:latin typeface="Arial" panose="020B0604020202020204" pitchFamily="34" charset="0"/>
              <a:ea typeface="ＭＳ Ｐゴシック" panose="020B0600070205080204" pitchFamily="34" charset="-128"/>
            </a:endParaRPr>
          </a:p>
          <a:p>
            <a:pPr algn="ctr">
              <a:buFont typeface="Wingdings" pitchFamily="2" charset="2"/>
              <a:buNone/>
            </a:pPr>
            <a:r>
              <a:rPr lang="en-US" altLang="en-US" sz="2800" b="1" dirty="0">
                <a:solidFill>
                  <a:srgbClr val="FF0000"/>
                </a:solidFill>
                <a:effectLst>
                  <a:outerShdw blurRad="38100" dist="38100" dir="2700000" algn="tl">
                    <a:srgbClr val="212121"/>
                  </a:outerShdw>
                </a:effectLst>
                <a:latin typeface="Arial" panose="020B0604020202020204" pitchFamily="34" charset="0"/>
                <a:ea typeface="ＭＳ Ｐゴシック" panose="020B0600070205080204" pitchFamily="34" charset="-128"/>
              </a:rPr>
              <a:t>Len Saputo, MD</a:t>
            </a:r>
          </a:p>
          <a:p>
            <a:pPr algn="ctr">
              <a:buFont typeface="Wingdings" pitchFamily="2" charset="2"/>
              <a:buNone/>
            </a:pPr>
            <a:br>
              <a:rPr lang="en-US" altLang="en-US" sz="2800" b="1" dirty="0">
                <a:solidFill>
                  <a:srgbClr val="FF0000"/>
                </a:solidFill>
                <a:effectLst>
                  <a:outerShdw blurRad="38100" dist="38100" dir="2700000" algn="tl">
                    <a:srgbClr val="212121"/>
                  </a:outerShdw>
                </a:effectLst>
                <a:latin typeface="Arial" panose="020B0604020202020204" pitchFamily="34" charset="0"/>
                <a:ea typeface="ＭＳ Ｐゴシック" panose="020B0600070205080204" pitchFamily="34" charset="-128"/>
              </a:rPr>
            </a:br>
            <a:r>
              <a:rPr lang="en-US" altLang="en-US" sz="2800" b="1" dirty="0">
                <a:solidFill>
                  <a:srgbClr val="FF0000"/>
                </a:solidFill>
                <a:effectLst>
                  <a:outerShdw blurRad="38100" dist="38100" dir="2700000" algn="tl">
                    <a:srgbClr val="212121"/>
                  </a:outerShdw>
                </a:effectLst>
                <a:latin typeface="Arial" panose="020B0604020202020204" pitchFamily="34" charset="0"/>
                <a:ea typeface="ＭＳ Ｐゴシック" panose="020B0600070205080204" pitchFamily="34" charset="-128"/>
              </a:rPr>
              <a:t>DoctorSaputo.com</a:t>
            </a:r>
          </a:p>
          <a:p>
            <a:pPr>
              <a:buFont typeface="Wingdings" pitchFamily="2" charset="2"/>
              <a:buNone/>
            </a:pPr>
            <a:endParaRPr lang="en-US" altLang="en-US" b="1" dirty="0">
              <a:solidFill>
                <a:srgbClr val="FFFF00"/>
              </a:solidFill>
              <a:effectLst>
                <a:outerShdw blurRad="38100" dist="38100" dir="2700000" algn="tl">
                  <a:srgbClr val="FFFFFF"/>
                </a:outerShdw>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6041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693812" y="-5339"/>
            <a:ext cx="10702775" cy="1027690"/>
          </a:xfrm>
        </p:spPr>
        <p:txBody>
          <a:bodyPr wrap="square" numCol="1" compatLnSpc="1">
            <a:prstTxWarp prst="textNoShape">
              <a:avLst/>
            </a:prstTxWarp>
            <a:normAutofit/>
          </a:bodyPr>
          <a:lstStyle/>
          <a:p>
            <a:pPr algn="ctr" eaLnBrk="1" hangingPunct="1">
              <a:lnSpc>
                <a:spcPct val="150000"/>
              </a:lnSpc>
            </a:pPr>
            <a:r>
              <a:rPr lang="en-US" altLang="en-US" sz="2400" b="1" dirty="0">
                <a:solidFill>
                  <a:srgbClr val="FFFF00"/>
                </a:solidFill>
                <a:effectLst>
                  <a:outerShdw blurRad="38100" dist="38100" dir="2700000" algn="tl">
                    <a:srgbClr val="FFFFFF"/>
                  </a:outerShdw>
                </a:effectLst>
                <a:latin typeface="Verdana" panose="020B0604030504040204" pitchFamily="34" charset="0"/>
                <a:ea typeface="ＭＳ Ｐゴシック" panose="020B0600070205080204" pitchFamily="34" charset="-128"/>
              </a:rPr>
              <a:t>The truth about mortality statistics for covid 19</a:t>
            </a:r>
            <a:endParaRPr lang="en-US" altLang="en-US" sz="2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341228" y="1315257"/>
            <a:ext cx="11509544" cy="5059133"/>
          </a:xfrm>
        </p:spPr>
        <p:txBody>
          <a:bodyPr wrap="square" numCol="1" anchor="t" anchorCtr="0" compatLnSpc="1">
            <a:prstTxWarp prst="textNoShape">
              <a:avLst/>
            </a:prstTxWarp>
            <a:normAutofit lnSpcReduction="10000"/>
          </a:bodyPr>
          <a:lstStyle/>
          <a:p>
            <a:pPr eaLnBrk="0" fontAlgn="base" hangingPunct="0">
              <a:lnSpc>
                <a:spcPct val="100000"/>
              </a:lnSpc>
              <a:spcBef>
                <a:spcPct val="0"/>
              </a:spcBef>
              <a:spcAft>
                <a:spcPct val="0"/>
              </a:spcAft>
            </a:pPr>
            <a:r>
              <a:rPr lang="en-US" sz="1400" b="1" dirty="0"/>
              <a:t>Genevieve Briand, assistant program director of the Applied Economics master’s degree program at Johns Hopkins University, critically </a:t>
            </a:r>
            <a:r>
              <a:rPr lang="en-US" sz="1400" b="1" dirty="0">
                <a:solidFill>
                  <a:srgbClr val="FFFF00"/>
                </a:solidFill>
              </a:rPr>
              <a:t>analyzed the effect of COVID-19 on U.S. deaths using data from the Centers for Disease Control and Prevention (CDC)</a:t>
            </a:r>
            <a:r>
              <a:rPr lang="en-US" sz="1400" b="1" dirty="0"/>
              <a:t> in her webinar titled “COVID-19 Deaths: A Look at U.S. Data”</a:t>
            </a:r>
          </a:p>
          <a:p>
            <a:pPr eaLnBrk="0" fontAlgn="base" hangingPunct="0">
              <a:lnSpc>
                <a:spcPct val="100000"/>
              </a:lnSpc>
              <a:spcBef>
                <a:spcPct val="0"/>
              </a:spcBef>
              <a:spcAft>
                <a:spcPct val="0"/>
              </a:spcAft>
            </a:pPr>
            <a:endParaRPr lang="en-US" altLang="en-US" sz="1400" b="1" dirty="0">
              <a:solidFill>
                <a:srgbClr val="FF0000"/>
              </a:solidFill>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r>
              <a:rPr lang="en-US" sz="1400" b="1" dirty="0">
                <a:solidFill>
                  <a:srgbClr val="FFFF00"/>
                </a:solidFill>
              </a:rPr>
              <a:t>Deaths of older people stayed the same before and after COVID-19</a:t>
            </a:r>
            <a:r>
              <a:rPr lang="en-US" sz="1400" b="1" dirty="0"/>
              <a:t>. Since COVID-19 mainly affects the elderly, experts expected an increase in the percentage of deaths in older age groups. However, this increase is not seen from the CDC data. In fact, </a:t>
            </a:r>
            <a:r>
              <a:rPr lang="en-US" sz="1400" b="1" dirty="0">
                <a:solidFill>
                  <a:srgbClr val="FFFF00"/>
                </a:solidFill>
              </a:rPr>
              <a:t>the percentages of deaths among all age groups remain relatively the same </a:t>
            </a:r>
          </a:p>
          <a:p>
            <a:pPr eaLnBrk="0" fontAlgn="base" hangingPunct="0">
              <a:lnSpc>
                <a:spcPct val="100000"/>
              </a:lnSpc>
              <a:spcBef>
                <a:spcPct val="0"/>
              </a:spcBef>
              <a:spcAft>
                <a:spcPct val="0"/>
              </a:spcAft>
            </a:pPr>
            <a:endParaRPr lang="en-US" altLang="en-US" sz="1400" b="1" dirty="0">
              <a:solidFill>
                <a:srgbClr val="FF0000"/>
              </a:solidFill>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r>
              <a:rPr lang="en-US" sz="1400" b="1" dirty="0">
                <a:solidFill>
                  <a:srgbClr val="FFFF00"/>
                </a:solidFill>
              </a:rPr>
              <a:t>COVID-19 had no effect on the percentage of deaths of older people, &amp; also has no increase in the total number of deaths </a:t>
            </a:r>
          </a:p>
          <a:p>
            <a:pPr eaLnBrk="0" fontAlgn="base" hangingPunct="0">
              <a:lnSpc>
                <a:spcPct val="100000"/>
              </a:lnSpc>
              <a:spcBef>
                <a:spcPct val="0"/>
              </a:spcBef>
              <a:spcAft>
                <a:spcPct val="0"/>
              </a:spcAft>
            </a:pPr>
            <a:endParaRPr lang="en-US" altLang="en-US" sz="1400" b="1" dirty="0">
              <a:solidFill>
                <a:srgbClr val="FF0000"/>
              </a:solidFill>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r>
              <a:rPr lang="en-US" sz="1400" b="1" dirty="0">
                <a:solidFill>
                  <a:schemeClr val="accent1"/>
                </a:solidFill>
              </a:rPr>
              <a:t>The CDC classified all deaths that are related to COVID-19 simply as COVID-19 deaths</a:t>
            </a:r>
            <a:r>
              <a:rPr lang="en-US" sz="1400" b="1" dirty="0"/>
              <a:t>. Even patients dying from other underlying diseases but are infected with COVID-19 count as COVID-19 deaths. This is likely the main explanation as to why COVID-19 deaths drastically increased while deaths by all other diseases experienced a significant decrease.</a:t>
            </a:r>
          </a:p>
          <a:p>
            <a:pPr eaLnBrk="0" fontAlgn="base" hangingPunct="0">
              <a:lnSpc>
                <a:spcPct val="100000"/>
              </a:lnSpc>
              <a:spcBef>
                <a:spcPct val="0"/>
              </a:spcBef>
              <a:spcAft>
                <a:spcPct val="0"/>
              </a:spcAft>
            </a:pPr>
            <a:endParaRPr lang="en-US" altLang="en-US" sz="1400" b="1" dirty="0">
              <a:solidFill>
                <a:srgbClr val="FF0000"/>
              </a:solidFill>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r>
              <a:rPr lang="en-US" sz="1400" b="1" dirty="0"/>
              <a:t>According to Briand, </a:t>
            </a:r>
            <a:r>
              <a:rPr lang="en-US" sz="1400" b="1" dirty="0">
                <a:solidFill>
                  <a:srgbClr val="FFFF00"/>
                </a:solidFill>
              </a:rPr>
              <a:t>the over-exaggeration of the COVID-19 death number may be due to the constant emphasis on COVID-19-related deaths and the habitual overlooking of deaths by other natural causes in society</a:t>
            </a:r>
            <a:endParaRPr lang="en-US" altLang="en-US" sz="14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endParaRPr lang="en-US" altLang="en-US" sz="11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endPar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endPar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endPar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endParaRPr>
          </a:p>
          <a:p>
            <a:pPr eaLnBrk="0" fontAlgn="base" hangingPunct="0">
              <a:lnSpc>
                <a:spcPct val="100000"/>
              </a:lnSpc>
              <a:spcBef>
                <a:spcPct val="0"/>
              </a:spcBef>
              <a:spcAft>
                <a:spcPct val="0"/>
              </a:spcAft>
            </a:pPr>
            <a:r>
              <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rPr>
              <a:t>https://www.aier.org/article/new-study-highlights-serious-accounting-error-regarding-covid-deaths/</a:t>
            </a:r>
            <a:r>
              <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American Institute for Economic Research. </a:t>
            </a:r>
            <a:r>
              <a:rPr lang="en-US" altLang="en-US" sz="800" b="1" dirty="0">
                <a:latin typeface="Arial" panose="020B0604020202020204" pitchFamily="34" charset="0"/>
              </a:rPr>
              <a:t>New Study Highlights Alleged Accounting Error Regarding Covid Deaths. Ethan Yang; November 26, 2020</a:t>
            </a:r>
          </a:p>
          <a:p>
            <a:r>
              <a:rPr lang="en-US" sz="800" b="1" dirty="0"/>
              <a:t>A closer look at U.S. deaths due to COVID-19. By </a:t>
            </a:r>
            <a:r>
              <a:rPr lang="en-US" sz="800" b="1" dirty="0">
                <a:hlinkClick r:id="rId4">
                  <a:extLst>
                    <a:ext uri="{A12FA001-AC4F-418D-AE19-62706E023703}">
                      <ahyp:hlinkClr xmlns:ahyp="http://schemas.microsoft.com/office/drawing/2018/hyperlinkcolor" val="tx"/>
                    </a:ext>
                  </a:extLst>
                </a:hlinkClick>
              </a:rPr>
              <a:t>YANNI GU</a:t>
            </a:r>
            <a:r>
              <a:rPr lang="en-US" sz="800" b="1" dirty="0"/>
              <a:t> | November 22, 2020. The Johns Hopkins Newsletter. https://web.archive.org/web/20201126163323/https://www.jhunewsletter.com/article/2020/11/a-closer-look-at-u-s-deaths-due-to-covid-19 </a:t>
            </a:r>
            <a:endPar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60000"/>
              </a:lnSpc>
            </a:pPr>
            <a:r>
              <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5">
                  <a:extLst>
                    <a:ext uri="{A12FA001-AC4F-418D-AE19-62706E023703}">
                      <ahyp:hlinkClr xmlns:ahyp="http://schemas.microsoft.com/office/drawing/2018/hyperlinkcolor" val="tx"/>
                    </a:ext>
                  </a:extLst>
                </a:hlinkClick>
              </a:rPr>
              <a:t>https://www.theepochtimes.com/johns-hopkins-university-newspaper-pulls-down-article-questioning-covid-19-death-tolls_3595884.html</a:t>
            </a:r>
            <a:r>
              <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t>
            </a:r>
          </a:p>
          <a:p>
            <a:pPr>
              <a:lnSpc>
                <a:spcPct val="160000"/>
              </a:lnSpc>
            </a:pPr>
            <a:r>
              <a:rPr lang="en-US" sz="800" b="1" dirty="0">
                <a:latin typeface="Verdana" panose="020B0604030504040204" pitchFamily="34" charset="0"/>
                <a:ea typeface="Verdana" panose="020B0604030504040204" pitchFamily="34" charset="0"/>
                <a:cs typeface="Verdana" panose="020B0604030504040204" pitchFamily="34" charset="0"/>
                <a:hlinkClick r:id="rId6" tooltip="Journal of Biosciences and Medicines">
                  <a:extLst>
                    <a:ext uri="{A12FA001-AC4F-418D-AE19-62706E023703}">
                      <ahyp:hlinkClr xmlns:ahyp="http://schemas.microsoft.com/office/drawing/2018/hyperlinkcolor" val="tx"/>
                    </a:ext>
                  </a:extLst>
                </a:hlinkClick>
              </a:rPr>
              <a:t>Journal of Biosciences and Medicines</a:t>
            </a:r>
            <a:r>
              <a:rPr lang="en-US" sz="800" b="1"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Vol.8 No.11, November 2020</a:t>
            </a:r>
            <a:r>
              <a:rPr lang="en-US" sz="800" b="1" dirty="0">
                <a:latin typeface="Verdana" panose="020B0604030504040204" pitchFamily="34" charset="0"/>
                <a:ea typeface="Verdana" panose="020B0604030504040204" pitchFamily="34" charset="0"/>
                <a:cs typeface="Verdana" panose="020B0604030504040204" pitchFamily="34" charset="0"/>
              </a:rPr>
              <a:t>. Analysis of the Relationship between Numbers of Cases and Mortality Rate for COVID-19 in New York City for the Month of April 2020. </a:t>
            </a:r>
            <a:r>
              <a:rPr lang="en-US" sz="800" b="1" dirty="0">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Ken Biegeleisen</a:t>
            </a:r>
            <a:r>
              <a:rPr lang="en-US" sz="800" b="1" dirty="0">
                <a:latin typeface="Verdana" panose="020B0604030504040204" pitchFamily="34" charset="0"/>
                <a:ea typeface="Verdana" panose="020B0604030504040204" pitchFamily="34" charset="0"/>
                <a:cs typeface="Verdana" panose="020B0604030504040204" pitchFamily="34" charset="0"/>
              </a:rPr>
              <a:t>. DOI: </a:t>
            </a:r>
            <a:r>
              <a:rPr lang="en-US" sz="800" b="1" dirty="0">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10.4236/jbm.2020.811009</a:t>
            </a:r>
            <a:r>
              <a:rPr lang="en-US" sz="800" b="1" dirty="0">
                <a:latin typeface="Verdana" panose="020B0604030504040204" pitchFamily="34" charset="0"/>
                <a:ea typeface="Verdana" panose="020B0604030504040204" pitchFamily="34" charset="0"/>
                <a:cs typeface="Verdana" panose="020B0604030504040204" pitchFamily="34" charset="0"/>
              </a:rPr>
              <a:t> </a:t>
            </a:r>
            <a:endParaRPr lang="en-US" altLang="en-US" sz="800" b="1" dirty="0">
              <a:effectLst>
                <a:outerShdw blurRad="38100" dist="38100" dir="2700000" algn="tl">
                  <a:srgbClr val="21212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138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26460" y="2106507"/>
            <a:ext cx="7636183" cy="2397400"/>
          </a:xfrm>
        </p:spPr>
        <p:txBody>
          <a:bodyPr wrap="square" numCol="1" compatLnSpc="1">
            <a:prstTxWarp prst="textNoShape">
              <a:avLst/>
            </a:prstTxWarp>
            <a:normAutofit/>
          </a:bodyPr>
          <a:lstStyle/>
          <a:p>
            <a:pPr algn="ctr" eaLnBrk="1" hangingPunct="1">
              <a:lnSpc>
                <a:spcPct val="200000"/>
              </a:lnSpc>
            </a:pPr>
            <a:r>
              <a:rPr lang="en-US" altLang="en-US" sz="3600" b="1" dirty="0">
                <a:solidFill>
                  <a:srgbClr val="FFFF00"/>
                </a:solidFill>
                <a:effectLst>
                  <a:outerShdw blurRad="38100" dist="38100" dir="2700000" algn="tl">
                    <a:srgbClr val="FFFFFF"/>
                  </a:outerShdw>
                </a:effectLst>
                <a:latin typeface="Verdana" panose="020B0604030504040204" pitchFamily="34" charset="0"/>
                <a:ea typeface="ＭＳ Ｐゴシック" panose="020B0600070205080204" pitchFamily="34" charset="-128"/>
              </a:rPr>
              <a:t>CDC statistics for mortality from covid 19</a:t>
            </a:r>
            <a:endParaRPr lang="en-US" altLang="en-US" sz="36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pic>
        <p:nvPicPr>
          <p:cNvPr id="3" name="Content Placeholder 2" descr="Table&#10;&#10;Description automatically generated">
            <a:extLst>
              <a:ext uri="{FF2B5EF4-FFF2-40B4-BE49-F238E27FC236}">
                <a16:creationId xmlns:a16="http://schemas.microsoft.com/office/drawing/2014/main" id="{F1210D2E-4EE5-DB4F-BA73-57E16B22BF31}"/>
              </a:ext>
            </a:extLst>
          </p:cNvPr>
          <p:cNvPicPr>
            <a:picLocks noGrp="1" noChangeAspect="1"/>
          </p:cNvPicPr>
          <p:nvPr>
            <p:ph idx="1"/>
          </p:nvPr>
        </p:nvPicPr>
        <p:blipFill>
          <a:blip r:embed="rId3"/>
          <a:stretch>
            <a:fillRect/>
          </a:stretch>
        </p:blipFill>
        <p:spPr>
          <a:xfrm>
            <a:off x="7762643" y="0"/>
            <a:ext cx="4429357" cy="6991795"/>
          </a:xfrm>
        </p:spPr>
      </p:pic>
    </p:spTree>
    <p:extLst>
      <p:ext uri="{BB962C8B-B14F-4D97-AF65-F5344CB8AC3E}">
        <p14:creationId xmlns:p14="http://schemas.microsoft.com/office/powerpoint/2010/main" val="210238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543910" y="0"/>
            <a:ext cx="10702775" cy="1484313"/>
          </a:xfrm>
        </p:spPr>
        <p:txBody>
          <a:bodyPr wrap="square" numCol="1" compatLnSpc="1">
            <a:prstTxWarp prst="textNoShape">
              <a:avLst/>
            </a:prstTxWarp>
            <a:normAutofit/>
          </a:bodyPr>
          <a:lstStyle/>
          <a:p>
            <a:pPr algn="ctr" eaLnBrk="1" hangingPunct="1"/>
            <a:r>
              <a:rPr lang="en-US" altLang="en-US" sz="3600" b="1" dirty="0">
                <a:solidFill>
                  <a:srgbClr val="FFFF00"/>
                </a:solidFill>
                <a:effectLst>
                  <a:outerShdw blurRad="38100" dist="38100" dir="2700000" algn="tl">
                    <a:srgbClr val="FFFFFF"/>
                  </a:outerShdw>
                </a:effectLst>
                <a:latin typeface="Verdana" panose="020B0604030504040204" pitchFamily="34" charset="0"/>
                <a:ea typeface="ＭＳ Ｐゴシック" panose="020B0600070205080204" pitchFamily="34" charset="-128"/>
              </a:rPr>
              <a:t>Considerations About the pcr test</a:t>
            </a:r>
            <a:endParaRPr lang="en-US" altLang="en-US" sz="36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341228" y="1420435"/>
            <a:ext cx="11509544" cy="5153013"/>
          </a:xfrm>
        </p:spPr>
        <p:txBody>
          <a:bodyPr wrap="square" numCol="1" anchor="t" anchorCtr="0" compatLnSpc="1">
            <a:prstTxWarp prst="textNoShape">
              <a:avLst/>
            </a:prstTxWarp>
            <a:normAutofit fontScale="25000" lnSpcReduction="20000"/>
          </a:bodyPr>
          <a:lstStyle/>
          <a:p>
            <a:pPr eaLnBrk="1" hangingPunct="1">
              <a:lnSpc>
                <a:spcPct val="150000"/>
              </a:lnSpc>
            </a:pPr>
            <a:r>
              <a:rPr lang="en-US" altLang="en-US" sz="7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Covid 19 virus has never been isolated, not by anyone including the CDC!</a:t>
            </a:r>
          </a:p>
          <a:p>
            <a:pPr eaLnBrk="1" hangingPunct="1">
              <a:lnSpc>
                <a:spcPct val="150000"/>
              </a:lnSpc>
            </a:pPr>
            <a:endParaRPr lang="en-US" altLang="en-US" sz="7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7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Wuhan researchers examined all the RNA fragments taken from pus in the lungs of a dying patient with clinical symptoms assumed to be Covid 19</a:t>
            </a:r>
          </a:p>
          <a:p>
            <a:pPr eaLnBrk="1" hangingPunct="1">
              <a:lnSpc>
                <a:spcPct val="150000"/>
              </a:lnSpc>
            </a:pPr>
            <a:endParaRPr lang="en-US" altLang="en-US" sz="7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7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Because they could not isolate the virus, they made a computer-generated (synthetic) RNA sequence they hoped would be like the Covid 19 virus</a:t>
            </a:r>
          </a:p>
          <a:p>
            <a:pPr eaLnBrk="1" hangingPunct="1">
              <a:lnSpc>
                <a:spcPct val="150000"/>
              </a:lnSpc>
            </a:pPr>
            <a:endParaRPr lang="en-US" altLang="en-US" sz="7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7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China then merged it with other coronaviruses known to infect humans &amp; christened it as Sars CoV 2, or Covid 19. They then shared this synthetic RNA sequence with the world &amp; it became the basis for the PCR test &amp; the vaccine</a:t>
            </a:r>
          </a:p>
          <a:p>
            <a:pPr marL="0" indent="0" fontAlgn="base">
              <a:buNone/>
            </a:pPr>
            <a:endParaRPr lang="en-US" sz="1100" b="1" dirty="0">
              <a:effectLst>
                <a:outerShdw blurRad="38100" dist="38100" dir="2700000" algn="tl">
                  <a:srgbClr val="212121"/>
                </a:outerShdw>
              </a:effectLst>
              <a:latin typeface="Verdana" panose="020B0604030504040204" pitchFamily="34" charset="0"/>
              <a:ea typeface="ＭＳ Ｐゴシック" panose="020B0600070205080204" pitchFamily="34" charset="-128"/>
              <a:hlinkClick r:id="rId3" tooltip="David Rasnick: New Strain of the Coronavirus, or a Giant Con?"/>
            </a:endParaRPr>
          </a:p>
          <a:p>
            <a:pPr marL="0" indent="0" fontAlgn="base">
              <a:buNone/>
            </a:pPr>
            <a:r>
              <a:rPr lang="en-US" sz="3200" b="1" dirty="0">
                <a:latin typeface="Verdana" panose="020B0604030504040204" pitchFamily="34" charset="0"/>
                <a:ea typeface="Verdana" panose="020B0604030504040204" pitchFamily="34" charset="0"/>
                <a:cs typeface="Verdana" panose="020B0604030504040204" pitchFamily="34" charset="0"/>
              </a:rPr>
              <a:t>https://www.lewrockwell.com/2021/01/jon-rappoport/david-rasnick-new-strain-of-the-coronavirus-or-a-giant-con/</a:t>
            </a:r>
          </a:p>
          <a:p>
            <a:pPr marL="0" indent="0">
              <a:buNone/>
            </a:pPr>
            <a:br>
              <a:rPr lang="en-US" sz="3200" dirty="0">
                <a:latin typeface="Verdana" panose="020B0604030504040204" pitchFamily="34" charset="0"/>
                <a:ea typeface="Verdana" panose="020B0604030504040204" pitchFamily="34" charset="0"/>
                <a:cs typeface="Verdana" panose="020B0604030504040204" pitchFamily="34" charset="0"/>
              </a:rPr>
            </a:br>
            <a:endParaRPr lang="en-US" altLang="en-US" sz="3200" b="1" dirty="0">
              <a:effectLst>
                <a:outerShdw blurRad="38100" dist="38100" dir="2700000" algn="tl">
                  <a:srgbClr val="21212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369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9941" name="Rectangle 135">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3404706" y="321353"/>
            <a:ext cx="8357419" cy="2307547"/>
          </a:xfrm>
        </p:spPr>
        <p:txBody>
          <a:bodyPr numCol="1" compatLnSpc="1">
            <a:prstTxWarp prst="textNoShape">
              <a:avLst/>
            </a:prstTxWarp>
            <a:normAutofit/>
          </a:bodyPr>
          <a:lstStyle/>
          <a:p>
            <a:r>
              <a:rPr lang="en-US" altLang="en-US" sz="3100" b="1" dirty="0">
                <a:solidFill>
                  <a:srgbClr val="FFFF00"/>
                </a:solidFill>
                <a:effectLst>
                  <a:outerShdw blurRad="38100" dist="38100" dir="2700000" algn="tl">
                    <a:srgbClr val="FFFFFF"/>
                  </a:outerShdw>
                </a:effectLst>
                <a:latin typeface="Verdana" panose="020B0604030504040204" pitchFamily="34" charset="0"/>
                <a:ea typeface="ＭＳ Ｐゴシック" panose="020B0600070205080204" pitchFamily="34" charset="-128"/>
              </a:rPr>
              <a:t>What abbott discloses about their tests for covid 19</a:t>
            </a:r>
            <a:br>
              <a:rPr lang="en-US" altLang="en-US" sz="3100" b="1" dirty="0">
                <a:effectLst>
                  <a:outerShdw blurRad="38100" dist="38100" dir="2700000" algn="tl">
                    <a:srgbClr val="FFFFFF"/>
                  </a:outerShdw>
                </a:effectLst>
                <a:latin typeface="Verdana" panose="020B0604030504040204" pitchFamily="34" charset="0"/>
                <a:ea typeface="ＭＳ Ｐゴシック" panose="020B0600070205080204" pitchFamily="34" charset="-128"/>
              </a:rPr>
            </a:br>
            <a:br>
              <a:rPr lang="en-US" altLang="en-US" sz="3100" b="1" dirty="0">
                <a:effectLst>
                  <a:outerShdw blurRad="38100" dist="38100" dir="2700000" algn="tl">
                    <a:srgbClr val="FFFFFF"/>
                  </a:outerShdw>
                </a:effectLst>
                <a:latin typeface="Verdana" panose="020B0604030504040204" pitchFamily="34" charset="0"/>
                <a:ea typeface="ＭＳ Ｐゴシック" panose="020B0600070205080204" pitchFamily="34" charset="-128"/>
              </a:rPr>
            </a:br>
            <a:r>
              <a:rPr lang="en-US" altLang="en-US" sz="900" b="1" dirty="0">
                <a:effectLst>
                  <a:outerShdw blurRad="38100" dist="38100" dir="2700000" algn="tl">
                    <a:srgbClr val="FFFFFF"/>
                  </a:outerShdw>
                </a:effectLst>
                <a:latin typeface="Verdana" panose="020B0604030504040204" pitchFamily="34" charset="0"/>
                <a:ea typeface="ＭＳ Ｐゴシック" panose="020B0600070205080204" pitchFamily="34" charset="-128"/>
              </a:rPr>
              <a:t>https://dam.abbott.com/en-us/homepage/coronavirus/COVID-19-Infection-Curves-Infographic-US-FINAL.pdf</a:t>
            </a:r>
            <a:endParaRPr lang="en-US" altLang="en-US" sz="9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
        <p:nvSpPr>
          <p:cNvPr id="39942" name="Rectangle 137">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9943" name="Picture 139">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4090507" y="2628900"/>
            <a:ext cx="7454077" cy="3589785"/>
          </a:xfrm>
        </p:spPr>
        <p:txBody>
          <a:bodyPr numCol="1" anchorCtr="0" compatLnSpc="1">
            <a:prstTxWarp prst="textNoShape">
              <a:avLst/>
            </a:prstTxWarp>
            <a:normAutofit/>
          </a:bodyPr>
          <a:lstStyle/>
          <a:p>
            <a:pPr eaLnBrk="1" hangingPunct="1"/>
            <a:endParaRPr lang="en-US" altLang="en-US" sz="20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buNone/>
            </a:pPr>
            <a:br>
              <a:rPr lang="en-US" sz="2000" dirty="0"/>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pic>
        <p:nvPicPr>
          <p:cNvPr id="6" name="Picture 5" descr="Graphical user interface, text&#10;&#10;Description automatically generated">
            <a:extLst>
              <a:ext uri="{FF2B5EF4-FFF2-40B4-BE49-F238E27FC236}">
                <a16:creationId xmlns:a16="http://schemas.microsoft.com/office/drawing/2014/main" id="{F2AE594E-96B9-5A49-88A5-496866C3ADB8}"/>
              </a:ext>
            </a:extLst>
          </p:cNvPr>
          <p:cNvPicPr>
            <a:picLocks noChangeAspect="1"/>
          </p:cNvPicPr>
          <p:nvPr/>
        </p:nvPicPr>
        <p:blipFill>
          <a:blip r:embed="rId4"/>
          <a:stretch>
            <a:fillRect/>
          </a:stretch>
        </p:blipFill>
        <p:spPr>
          <a:xfrm>
            <a:off x="96107" y="2827099"/>
            <a:ext cx="12192000" cy="3870080"/>
          </a:xfrm>
          <a:prstGeom prst="rect">
            <a:avLst/>
          </a:prstGeom>
        </p:spPr>
      </p:pic>
    </p:spTree>
    <p:extLst>
      <p:ext uri="{BB962C8B-B14F-4D97-AF65-F5344CB8AC3E}">
        <p14:creationId xmlns:p14="http://schemas.microsoft.com/office/powerpoint/2010/main" val="17642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797442" y="143541"/>
            <a:ext cx="8915400" cy="1681513"/>
          </a:xfrm>
        </p:spPr>
        <p:txBody>
          <a:bodyPr wrap="square" numCol="1" compatLnSpc="1">
            <a:prstTxWarp prst="textNoShape">
              <a:avLst/>
            </a:prstTxWarp>
            <a:normAutofit/>
          </a:bodyPr>
          <a:lstStyle/>
          <a:p>
            <a:pPr marL="914400" algn="ctr" eaLnBrk="1" hangingPunct="1">
              <a:lnSpc>
                <a:spcPct val="150000"/>
              </a:lnSpc>
            </a:pPr>
            <a:r>
              <a:rPr lang="en-US" altLang="en-US" sz="36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Are There Effective Treatments for Covid 19?</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861237" y="2141817"/>
            <a:ext cx="8991600" cy="3874438"/>
          </a:xfrm>
        </p:spPr>
        <p:txBody>
          <a:bodyPr wrap="square" numCol="1" anchor="t" anchorCtr="0" compatLnSpc="1">
            <a:prstTxWarp prst="textNoShape">
              <a:avLst/>
            </a:prstTxWarp>
            <a:normAutofit lnSpcReduction="10000"/>
          </a:bodyPr>
          <a:lstStyle/>
          <a:p>
            <a:pPr eaLnBrk="1" hangingPunct="1">
              <a:lnSpc>
                <a:spcPct val="60000"/>
              </a:lnSpc>
              <a:buFont typeface="Arial" panose="020B0604020202020204" pitchFamily="34" charset="0"/>
              <a:buChar char="•"/>
            </a:pP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buFont typeface="Arial" panose="020B0604020202020204" pitchFamily="34" charset="0"/>
              <a:buChar char="•"/>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Hydroxychloroquine &amp; Zinc</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buFont typeface="Arial" panose="020B0604020202020204" pitchFamily="34" charset="0"/>
              <a:buChar char="•"/>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Ivermectin</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buFont typeface="Arial" panose="020B0604020202020204" pitchFamily="34" charset="0"/>
              <a:buChar char="•"/>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Budesonide</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t>
            </a:r>
          </a:p>
          <a:p>
            <a:pPr eaLnBrk="1" hangingPunct="1">
              <a:lnSpc>
                <a:spcPct val="60000"/>
              </a:lnSpc>
              <a:buFont typeface="Arial" panose="020B0604020202020204" pitchFamily="34" charset="0"/>
              <a:buChar char="•"/>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Chlorine dioxide</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buFont typeface="Arial" panose="020B0604020202020204" pitchFamily="34" charset="0"/>
              <a:buChar char="•"/>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Vitamin D3</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buFont typeface="Arial" panose="020B0604020202020204" pitchFamily="34" charset="0"/>
              <a:buChar char="•"/>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Vitamin C</a:t>
            </a:r>
          </a:p>
          <a:p>
            <a:pPr eaLnBrk="1" hangingPunct="1">
              <a:lnSpc>
                <a:spcPct val="150000"/>
              </a:lnSpc>
              <a:buFont typeface="Arial" panose="020B0604020202020204" pitchFamily="34" charset="0"/>
              <a:buChar char="•"/>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Miscellaneous: vitamin A, quercetin, artemisia annua, NAC etc. </a:t>
            </a:r>
          </a:p>
          <a:p>
            <a:pPr eaLnBrk="1" hangingPunct="1">
              <a:lnSpc>
                <a:spcPct val="6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842916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797442" y="143541"/>
            <a:ext cx="8915400" cy="1681513"/>
          </a:xfrm>
        </p:spPr>
        <p:txBody>
          <a:bodyPr wrap="square" numCol="1" compatLnSpc="1">
            <a:prstTxWarp prst="textNoShape">
              <a:avLst/>
            </a:prstTxWarp>
            <a:normAutofit/>
          </a:bodyPr>
          <a:lstStyle/>
          <a:p>
            <a:pPr marL="914400" algn="ctr" eaLnBrk="1" hangingPunct="1">
              <a:lnSpc>
                <a:spcPct val="150000"/>
              </a:lnSpc>
            </a:pPr>
            <a:r>
              <a:rPr lang="en-US" altLang="en-US" sz="36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Is hydroxychloroquine effective for Covid 19?</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153466" y="1825054"/>
            <a:ext cx="11874411" cy="5516086"/>
          </a:xfrm>
        </p:spPr>
        <p:txBody>
          <a:bodyPr wrap="square" numCol="1" anchor="t" anchorCtr="0" compatLnSpc="1">
            <a:prstTxWarp prst="textNoShape">
              <a:avLst/>
            </a:prstTxWarp>
            <a:normAutofit fontScale="25000" lnSpcReduction="20000"/>
          </a:bodyPr>
          <a:lstStyle/>
          <a:p>
            <a:pPr>
              <a:lnSpc>
                <a:spcPct val="150000"/>
              </a:lnSpc>
            </a:pPr>
            <a:r>
              <a:rPr lang="en-US" sz="6400" b="1" dirty="0">
                <a:latin typeface="Verdana" panose="020B0604030504040204" pitchFamily="34" charset="0"/>
                <a:ea typeface="Verdana" panose="020B0604030504040204" pitchFamily="34" charset="0"/>
                <a:cs typeface="Verdana" panose="020B0604030504040204" pitchFamily="34" charset="0"/>
              </a:rPr>
              <a:t>Of 2,541 patients, the mortality rate for those treated with HCQ was 13% whereas those untreated was 26%. And that was without zinc!</a:t>
            </a:r>
          </a:p>
          <a:p>
            <a:pPr>
              <a:lnSpc>
                <a:spcPct val="150000"/>
              </a:lnSpc>
            </a:pPr>
            <a:r>
              <a:rPr lang="en-US" altLang="en-US" sz="6400" b="1" dirty="0">
                <a:effectLst>
                  <a:outerShdw blurRad="38100" dist="38100" dir="2700000" algn="tl">
                    <a:srgbClr val="212121"/>
                  </a:outerShdw>
                </a:effectLst>
                <a:latin typeface="Verdana" panose="020B0604030504040204" pitchFamily="34" charset="0"/>
                <a:ea typeface="Verdana" panose="020B0604030504040204" pitchFamily="34" charset="0"/>
                <a:cs typeface="Verdana" panose="020B0604030504040204" pitchFamily="34" charset="0"/>
              </a:rPr>
              <a:t>No patient had a cardiac event</a:t>
            </a:r>
          </a:p>
          <a:p>
            <a:pPr marL="0" indent="0">
              <a:lnSpc>
                <a:spcPct val="150000"/>
              </a:lnSpc>
              <a:buNone/>
            </a:pPr>
            <a:r>
              <a:rPr lang="en-US" sz="3200" b="1" dirty="0">
                <a:latin typeface="Verdana" panose="020B0604030504040204" pitchFamily="34" charset="0"/>
                <a:ea typeface="Verdana" panose="020B0604030504040204" pitchFamily="34" charset="0"/>
                <a:cs typeface="Verdana" panose="020B0604030504040204" pitchFamily="34" charset="0"/>
              </a:rPr>
              <a:t>Treatment with hydroxychloroquine, azithromycin, and combination in patients hospitalized with COVID-19. Open AccessPublished:July 01, 2020. DOI:</a:t>
            </a:r>
            <a:r>
              <a:rPr lang="en-US" sz="3200" b="1"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https://doi.org/10.1016/j.ijid.2020.06</a:t>
            </a:r>
            <a:r>
              <a:rPr lang="en-US" sz="2500" b="1"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.099</a:t>
            </a:r>
            <a:endParaRPr lang="en-US" sz="25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en-US" sz="12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6400" b="1" dirty="0">
                <a:latin typeface="Verdana" panose="020B0604030504040204" pitchFamily="34" charset="0"/>
                <a:ea typeface="Verdana" panose="020B0604030504040204" pitchFamily="34" charset="0"/>
                <a:cs typeface="Verdana" panose="020B0604030504040204" pitchFamily="34" charset="0"/>
              </a:rPr>
              <a:t>In another study looking at the additive effects of zinc to hydroxychloroquine the conclusion was that it would be of great value because HCQ is an ionophore that increases the absorption of zinc &amp; it is what suppresses  replication of the Covid 19 virus.</a:t>
            </a:r>
          </a:p>
          <a:p>
            <a:pPr marL="0" indent="0">
              <a:lnSpc>
                <a:spcPct val="170000"/>
              </a:lnSpc>
              <a:buNone/>
            </a:pPr>
            <a:r>
              <a:rPr lang="en-US" sz="3200" b="1" dirty="0">
                <a:latin typeface="Verdana" panose="020B0604030504040204" pitchFamily="34" charset="0"/>
                <a:ea typeface="Verdana" panose="020B0604030504040204" pitchFamily="34" charset="0"/>
                <a:cs typeface="Verdana" panose="020B0604030504040204" pitchFamily="34" charset="0"/>
              </a:rPr>
              <a:t> J Inflamm Res; . 2021 Feb 26;14:527-550.  doi: 10.2147/JIR.S295377. eCollection 2021. The Implications of Zinc Therapy in Combating the COVID-19 Global Pandemic. DOI: </a:t>
            </a:r>
            <a:r>
              <a:rPr lang="en-US" sz="3200" b="1" dirty="0">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10.2147/JIR.S295377</a:t>
            </a:r>
            <a:endParaRPr lang="en-US" sz="32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b="1" dirty="0">
              <a:latin typeface="Verdana" panose="020B0604030504040204" pitchFamily="34" charset="0"/>
              <a:ea typeface="Verdana" panose="020B0604030504040204" pitchFamily="34" charset="0"/>
              <a:cs typeface="Verdana" panose="020B0604030504040204" pitchFamily="34" charset="0"/>
            </a:endParaRPr>
          </a:p>
          <a:p>
            <a:pPr>
              <a:lnSpc>
                <a:spcPct val="170000"/>
              </a:lnSpc>
            </a:pPr>
            <a:r>
              <a:rPr lang="en-US" sz="6400" b="1" dirty="0">
                <a:latin typeface="Verdana" panose="020B0604030504040204" pitchFamily="34" charset="0"/>
                <a:ea typeface="Verdana" panose="020B0604030504040204" pitchFamily="34" charset="0"/>
                <a:cs typeface="Verdana" panose="020B0604030504040204" pitchFamily="34" charset="0"/>
              </a:rPr>
              <a:t>There has been an effort to undermine the effectiveness of HCQ as documented by articles in the NEJM &amp; Lancet that were retracted</a:t>
            </a:r>
          </a:p>
          <a:p>
            <a:pPr marL="0" indent="0">
              <a:lnSpc>
                <a:spcPct val="170000"/>
              </a:lnSpc>
              <a:buNone/>
            </a:pPr>
            <a:r>
              <a:rPr lang="en-US" sz="3200" b="1" dirty="0">
                <a:latin typeface="Verdana" panose="020B0604030504040204" pitchFamily="34" charset="0"/>
                <a:ea typeface="Verdana" panose="020B0604030504040204" pitchFamily="34" charset="0"/>
                <a:cs typeface="Verdana" panose="020B0604030504040204" pitchFamily="34" charset="0"/>
              </a:rPr>
              <a:t>RETRACTED: Hydroxychloroquine or chloroquine with or without a macrolide for treatment of COVID-19: a multinational registry analysis. </a:t>
            </a:r>
            <a:r>
              <a:rPr lang="en-US" sz="3200" b="1" dirty="0">
                <a:latin typeface="Verdana" panose="020B0604030504040204" pitchFamily="34" charset="0"/>
                <a:ea typeface="Verdana" panose="020B0604030504040204" pitchFamily="34" charset="0"/>
                <a:cs typeface="Verdana" panose="020B0604030504040204" pitchFamily="34" charset="0"/>
                <a:hlinkClick r:id="rId5" tooltip="Correspondence information about the author Prof Mandeep R Mehra, MD ">
                  <a:extLst>
                    <a:ext uri="{A12FA001-AC4F-418D-AE19-62706E023703}">
                      <ahyp:hlinkClr xmlns:ahyp="http://schemas.microsoft.com/office/drawing/2018/hyperlinkcolor" val="tx"/>
                    </a:ext>
                  </a:extLst>
                </a:hlinkClick>
              </a:rPr>
              <a:t>Prof Mandeep R Mehra, MD </a:t>
            </a:r>
            <a:r>
              <a:rPr lang="en-US" sz="3200" b="1" dirty="0">
                <a:latin typeface="Verdana" panose="020B0604030504040204" pitchFamily="34" charset="0"/>
                <a:ea typeface="Verdana" panose="020B0604030504040204" pitchFamily="34" charset="0"/>
                <a:cs typeface="Verdana" panose="020B0604030504040204" pitchFamily="34" charset="0"/>
              </a:rPr>
              <a:t>, </a:t>
            </a:r>
            <a:r>
              <a:rPr lang="en-US" sz="3200" b="1" dirty="0">
                <a:latin typeface="Verdana" panose="020B0604030504040204" pitchFamily="34" charset="0"/>
                <a:ea typeface="Verdana" panose="020B0604030504040204" pitchFamily="34" charset="0"/>
                <a:cs typeface="Verdana" panose="020B0604030504040204" pitchFamily="34" charset="0"/>
                <a:hlinkClick r:id="rId5" tooltip="Correspondence information about the author Sapan S Desai, MD ">
                  <a:extLst>
                    <a:ext uri="{A12FA001-AC4F-418D-AE19-62706E023703}">
                      <ahyp:hlinkClr xmlns:ahyp="http://schemas.microsoft.com/office/drawing/2018/hyperlinkcolor" val="tx"/>
                    </a:ext>
                  </a:extLst>
                </a:hlinkClick>
              </a:rPr>
              <a:t>Sapan S Desai, MD</a:t>
            </a:r>
            <a:r>
              <a:rPr lang="en-US" sz="3200" b="1" dirty="0">
                <a:latin typeface="Verdana" panose="020B0604030504040204" pitchFamily="34" charset="0"/>
                <a:ea typeface="Verdana" panose="020B0604030504040204" pitchFamily="34" charset="0"/>
                <a:cs typeface="Verdana" panose="020B0604030504040204" pitchFamily="34" charset="0"/>
              </a:rPr>
              <a:t>, </a:t>
            </a:r>
            <a:r>
              <a:rPr lang="en-US" sz="3200" b="1" dirty="0">
                <a:latin typeface="Verdana" panose="020B0604030504040204" pitchFamily="34" charset="0"/>
                <a:ea typeface="Verdana" panose="020B0604030504040204" pitchFamily="34" charset="0"/>
                <a:cs typeface="Verdana" panose="020B0604030504040204" pitchFamily="34" charset="0"/>
                <a:hlinkClick r:id="rId5" tooltip="Correspondence information about the author Prof Frank Ruschitzka, MD ">
                  <a:extLst>
                    <a:ext uri="{A12FA001-AC4F-418D-AE19-62706E023703}">
                      <ahyp:hlinkClr xmlns:ahyp="http://schemas.microsoft.com/office/drawing/2018/hyperlinkcolor" val="tx"/>
                    </a:ext>
                  </a:extLst>
                </a:hlinkClick>
              </a:rPr>
              <a:t>Prof Frank Ruschitzka, MD</a:t>
            </a:r>
            <a:r>
              <a:rPr lang="en-US" sz="3200" b="1" dirty="0">
                <a:latin typeface="Verdana" panose="020B0604030504040204" pitchFamily="34" charset="0"/>
                <a:ea typeface="Verdana" panose="020B0604030504040204" pitchFamily="34" charset="0"/>
                <a:cs typeface="Verdana" panose="020B0604030504040204" pitchFamily="34" charset="0"/>
              </a:rPr>
              <a:t>, </a:t>
            </a:r>
            <a:r>
              <a:rPr lang="en-US" sz="3200" b="1" dirty="0">
                <a:latin typeface="Verdana" panose="020B0604030504040204" pitchFamily="34" charset="0"/>
                <a:ea typeface="Verdana" panose="020B0604030504040204" pitchFamily="34" charset="0"/>
                <a:cs typeface="Verdana" panose="020B0604030504040204" pitchFamily="34" charset="0"/>
                <a:hlinkClick r:id="rId5" tooltip="Correspondence information about the author Amit N Patel, MD ">
                  <a:extLst>
                    <a:ext uri="{A12FA001-AC4F-418D-AE19-62706E023703}">
                      <ahyp:hlinkClr xmlns:ahyp="http://schemas.microsoft.com/office/drawing/2018/hyperlinkcolor" val="tx"/>
                    </a:ext>
                  </a:extLst>
                </a:hlinkClick>
              </a:rPr>
              <a:t>Amit N Patel, MD</a:t>
            </a:r>
            <a:r>
              <a:rPr lang="en-US" sz="3200" b="1" dirty="0">
                <a:latin typeface="Verdana" panose="020B0604030504040204" pitchFamily="34" charset="0"/>
                <a:ea typeface="Verdana" panose="020B0604030504040204" pitchFamily="34" charset="0"/>
                <a:cs typeface="Verdana" panose="020B0604030504040204" pitchFamily="34" charset="0"/>
              </a:rPr>
              <a:t>. Published:May 22, 2020DOI:</a:t>
            </a:r>
            <a:r>
              <a:rPr lang="en-US" sz="3200" b="1" dirty="0">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https://doi.org/10.1016/S0140-6736(20)31180-6</a:t>
            </a:r>
            <a:endParaRPr lang="en-US" sz="3200" b="1" dirty="0">
              <a:latin typeface="Verdana" panose="020B0604030504040204" pitchFamily="34" charset="0"/>
              <a:ea typeface="Verdana" panose="020B0604030504040204" pitchFamily="34" charset="0"/>
              <a:cs typeface="Verdana" panose="020B0604030504040204" pitchFamily="34" charset="0"/>
            </a:endParaRPr>
          </a:p>
          <a:p>
            <a:pPr marL="0" indent="0" fontAlgn="base">
              <a:buNone/>
            </a:pPr>
            <a:r>
              <a:rPr lang="en-US" sz="3200" b="1" dirty="0">
                <a:latin typeface="Verdana" panose="020B0604030504040204" pitchFamily="34" charset="0"/>
                <a:ea typeface="Verdana" panose="020B0604030504040204" pitchFamily="34" charset="0"/>
                <a:cs typeface="Verdana" panose="020B0604030504040204" pitchFamily="34" charset="0"/>
              </a:rPr>
              <a:t>Retraction: Cardiovascular Disease, Drug Therapy, and Mortality in Covid-19. N Engl J Med. DOI: 10.1056/NEJMoa2007621. https://www.nejm.org/doi/full/10.1056/NEJMc2021225</a:t>
            </a:r>
          </a:p>
          <a:p>
            <a:pPr marL="0" indent="0" fontAlgn="base">
              <a:buNone/>
            </a:pPr>
            <a:r>
              <a:rPr lang="en-US" sz="3200" b="1" dirty="0">
                <a:latin typeface="Verdana" panose="020B0604030504040204" pitchFamily="34" charset="0"/>
                <a:ea typeface="Verdana" panose="020B0604030504040204" pitchFamily="34" charset="0"/>
                <a:cs typeface="Verdana" panose="020B0604030504040204" pitchFamily="34" charset="0"/>
              </a:rPr>
              <a:t>Yale School of Public Health. Statement Regarding Hydroxychloroquine; July 29, 2020; by Sten H. Vermund, MD, PhD</a:t>
            </a:r>
          </a:p>
          <a:p>
            <a:pPr marL="0" indent="0" fontAlgn="base">
              <a:buNone/>
            </a:pPr>
            <a:endParaRPr lang="en-US" sz="3200" dirty="0">
              <a:latin typeface="Verdana" panose="020B0604030504040204" pitchFamily="34" charset="0"/>
              <a:ea typeface="Verdana" panose="020B0604030504040204" pitchFamily="34" charset="0"/>
              <a:cs typeface="Verdana" panose="020B0604030504040204" pitchFamily="34" charset="0"/>
            </a:endParaRPr>
          </a:p>
          <a:p>
            <a:pPr marL="0" indent="0" fontAlgn="base">
              <a:buNone/>
            </a:pPr>
            <a:br>
              <a:rPr lang="en-US" dirty="0"/>
            </a:br>
            <a:endParaRPr lang="en-US" dirty="0"/>
          </a:p>
          <a:p>
            <a:pPr marL="0" indent="0">
              <a:buNone/>
            </a:pPr>
            <a:endParaRPr lang="en-US" sz="800" b="1" dirty="0">
              <a:latin typeface="Verdana" panose="020B0604030504040204" pitchFamily="34" charset="0"/>
              <a:ea typeface="Verdana" panose="020B0604030504040204" pitchFamily="34" charset="0"/>
              <a:cs typeface="Verdana" panose="020B0604030504040204" pitchFamily="34" charset="0"/>
            </a:endParaRPr>
          </a:p>
          <a:p>
            <a:endParaRPr lang="en-US" sz="8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900" b="1" dirty="0"/>
              <a:t>AMERICAN MEDICAL ASSOCIATION HOUSE OF DELEGATES Resolution:   (November 2020) Introduced by: Georgia Subject: Hydroxychloroquine and Combination Therapies – Off-Label Use Referred to: Reference Committee E</a:t>
            </a:r>
          </a:p>
          <a:p>
            <a:endParaRPr lang="en-US" sz="1200"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endParaRPr lang="en-US" sz="8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endParaRPr lang="en-US" sz="800" b="1"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150000"/>
              </a:lnSpc>
            </a:pPr>
            <a:endPar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24285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297385" y="205655"/>
            <a:ext cx="9409714" cy="995715"/>
          </a:xfrm>
        </p:spPr>
        <p:txBody>
          <a:bodyPr wrap="square" numCol="1" compatLnSpc="1">
            <a:prstTxWarp prst="textNoShape">
              <a:avLst/>
            </a:prstTxWarp>
            <a:normAutofit/>
          </a:bodyPr>
          <a:lstStyle/>
          <a:p>
            <a:pPr marL="914400" algn="ctr" eaLnBrk="1" hangingPunct="1">
              <a:lnSpc>
                <a:spcPct val="150000"/>
              </a:lnSpc>
            </a:pPr>
            <a:r>
              <a:rPr lang="en-US" altLang="en-US" sz="24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Current Hospital Treatment for Covid 19</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1600200" y="1681515"/>
            <a:ext cx="8991600" cy="4414485"/>
          </a:xfrm>
        </p:spPr>
        <p:txBody>
          <a:bodyPr wrap="square" numCol="1" anchor="t" anchorCtr="0" compatLnSpc="1">
            <a:prstTxWarp prst="textNoShape">
              <a:avLst/>
            </a:prstTxWarp>
            <a:normAutofit/>
          </a:bodyPr>
          <a:lstStyle/>
          <a:p>
            <a:pPr eaLnBrk="1" hangingPunct="1">
              <a:lnSpc>
                <a:spcPct val="60000"/>
              </a:lnSpc>
              <a:buFont typeface="Arial" panose="020B0604020202020204" pitchFamily="34" charset="0"/>
              <a:buChar char="•"/>
            </a:pP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pic>
        <p:nvPicPr>
          <p:cNvPr id="3" name="Picture 2" descr="Table&#10;&#10;Description automatically generated">
            <a:extLst>
              <a:ext uri="{FF2B5EF4-FFF2-40B4-BE49-F238E27FC236}">
                <a16:creationId xmlns:a16="http://schemas.microsoft.com/office/drawing/2014/main" id="{A297B228-19AC-DD47-AEA3-5C23EF719549}"/>
              </a:ext>
            </a:extLst>
          </p:cNvPr>
          <p:cNvPicPr>
            <a:picLocks noChangeAspect="1"/>
          </p:cNvPicPr>
          <p:nvPr/>
        </p:nvPicPr>
        <p:blipFill>
          <a:blip r:embed="rId3"/>
          <a:stretch>
            <a:fillRect/>
          </a:stretch>
        </p:blipFill>
        <p:spPr>
          <a:xfrm>
            <a:off x="2419320" y="1681515"/>
            <a:ext cx="5165844" cy="4970830"/>
          </a:xfrm>
          <a:prstGeom prst="rect">
            <a:avLst/>
          </a:prstGeom>
        </p:spPr>
      </p:pic>
    </p:spTree>
    <p:extLst>
      <p:ext uri="{BB962C8B-B14F-4D97-AF65-F5344CB8AC3E}">
        <p14:creationId xmlns:p14="http://schemas.microsoft.com/office/powerpoint/2010/main" val="2466221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115777" y="184421"/>
            <a:ext cx="8915400" cy="1367540"/>
          </a:xfrm>
        </p:spPr>
        <p:txBody>
          <a:bodyPr wrap="square" numCol="1" compatLnSpc="1">
            <a:prstTxWarp prst="textNoShape">
              <a:avLst/>
            </a:prstTxWarp>
            <a:noAutofit/>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About the Covid 19 Vaccines?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955416" y="2351969"/>
            <a:ext cx="9484242" cy="4252153"/>
          </a:xfrm>
        </p:spPr>
        <p:txBody>
          <a:bodyPr wrap="square" numCol="1" anchor="t" anchorCtr="0" compatLnSpc="1">
            <a:prstTxWarp prst="textNoShape">
              <a:avLst/>
            </a:prstTxWarp>
            <a:normAutofit/>
          </a:bodyPr>
          <a:lstStyle/>
          <a:p>
            <a:pPr eaLnBrk="1" hangingPunct="1">
              <a:lnSpc>
                <a:spcPct val="150000"/>
              </a:lnSpc>
            </a:pPr>
            <a:r>
              <a:rPr lang="en-US" b="1" dirty="0"/>
              <a:t>The Pfizer,  Moderna, &amp; Johnson &amp; Johnson vaccines </a:t>
            </a:r>
            <a:r>
              <a:rPr lang="en-US" b="1" dirty="0">
                <a:solidFill>
                  <a:srgbClr val="FFFF00"/>
                </a:solidFill>
              </a:rPr>
              <a:t>have not been approved or licensed by the FDA.</a:t>
            </a:r>
            <a:r>
              <a:rPr lang="en-US" b="1" dirty="0"/>
              <a:t> They are authorized only for emergency use by the FDA</a:t>
            </a:r>
          </a:p>
          <a:p>
            <a:pPr marL="0" indent="0">
              <a:lnSpc>
                <a:spcPct val="150000"/>
              </a:lnSpc>
              <a:buNone/>
            </a:pPr>
            <a:r>
              <a:rPr lang="en-US" sz="800" b="1"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https://www.pfizer.com/health/coronavirus</a:t>
            </a:r>
            <a:endParaRPr lang="en-US" sz="8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r>
              <a:rPr lang="en-US" sz="800" b="1" dirty="0">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https://www.modernatx.com/covid19vaccine-eua/</a:t>
            </a:r>
            <a:endParaRPr lang="en-US" sz="800" b="1"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r>
              <a:rPr lang="en-US" sz="800" b="1" dirty="0">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https://www.jnj.com/johnson-johnson-covid-19-vaccine-authorized-by-u-s-fda-for-emergency-usefirst-single-shot-vaccine-in-fight-against-global-pandemic</a:t>
            </a:r>
            <a:endParaRPr lang="en-US" sz="800" b="1"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150000"/>
              </a:lnSpc>
            </a:pPr>
            <a:r>
              <a:rPr lang="en-US" b="1" dirty="0"/>
              <a:t>These vaccines are biological agents that are in an investigational stage only</a:t>
            </a:r>
          </a:p>
          <a:p>
            <a:pPr eaLnBrk="1" hangingPunct="1">
              <a:lnSpc>
                <a:spcPct val="15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95219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D94F7C0-1344-4B3C-AFCB-E7F006BB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4EC584A2-4215-4DB8-AE1F-E3768D77E8D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rot="6872247" flipV="1">
            <a:off x="685799" y="723266"/>
            <a:ext cx="45719" cy="45719"/>
          </a:xfrm>
        </p:spPr>
        <p:txBody>
          <a:bodyPr numCol="1" anchor="b" compatLnSpc="1">
            <a:prstTxWarp prst="textNoShape">
              <a:avLst/>
            </a:prstTxWarp>
            <a:normAutofit fontScale="90000"/>
          </a:bodyPr>
          <a:lstStyle/>
          <a:p>
            <a:pPr marL="914400" algn="l" eaLnBrk="1" hangingPunct="1"/>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
        <p:nvSpPr>
          <p:cNvPr id="39942" name="Content Placeholder 39941">
            <a:extLst>
              <a:ext uri="{FF2B5EF4-FFF2-40B4-BE49-F238E27FC236}">
                <a16:creationId xmlns:a16="http://schemas.microsoft.com/office/drawing/2014/main" id="{85BC2CB5-21D8-40E7-9117-2BAEF001A5CA}"/>
              </a:ext>
            </a:extLst>
          </p:cNvPr>
          <p:cNvSpPr>
            <a:spLocks noGrp="1"/>
          </p:cNvSpPr>
          <p:nvPr>
            <p:ph idx="1"/>
          </p:nvPr>
        </p:nvSpPr>
        <p:spPr>
          <a:xfrm>
            <a:off x="342022" y="1525293"/>
            <a:ext cx="4339044" cy="3854112"/>
          </a:xfrm>
        </p:spPr>
        <p:txBody>
          <a:bodyPr>
            <a:normAutofit/>
          </a:bodyPr>
          <a:lstStyle/>
          <a:p>
            <a:pPr marL="0" indent="0" algn="ctr">
              <a:buNone/>
            </a:pPr>
            <a:r>
              <a:rPr lang="en-US" sz="4800" b="1" dirty="0">
                <a:solidFill>
                  <a:srgbClr val="FFFF00"/>
                </a:solidFill>
              </a:rPr>
              <a:t>How mRNA Vaccines Work</a:t>
            </a:r>
          </a:p>
        </p:txBody>
      </p:sp>
      <p:pic>
        <p:nvPicPr>
          <p:cNvPr id="3" name="Content Placeholder 2" descr="Diagram&#10;&#10;Description automatically generated">
            <a:extLst>
              <a:ext uri="{FF2B5EF4-FFF2-40B4-BE49-F238E27FC236}">
                <a16:creationId xmlns:a16="http://schemas.microsoft.com/office/drawing/2014/main" id="{1BD877B9-F71E-0740-A65A-EA2FEA00381D}"/>
              </a:ext>
            </a:extLst>
          </p:cNvPr>
          <p:cNvPicPr>
            <a:picLocks noChangeAspect="1"/>
          </p:cNvPicPr>
          <p:nvPr/>
        </p:nvPicPr>
        <p:blipFill>
          <a:blip r:embed="rId4"/>
          <a:stretch>
            <a:fillRect/>
          </a:stretch>
        </p:blipFill>
        <p:spPr>
          <a:xfrm>
            <a:off x="4725671" y="-83843"/>
            <a:ext cx="5542973" cy="7170651"/>
          </a:xfrm>
          <a:prstGeom prst="rect">
            <a:avLst/>
          </a:prstGeom>
        </p:spPr>
      </p:pic>
    </p:spTree>
    <p:extLst>
      <p:ext uri="{BB962C8B-B14F-4D97-AF65-F5344CB8AC3E}">
        <p14:creationId xmlns:p14="http://schemas.microsoft.com/office/powerpoint/2010/main" val="70876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89382" y="351332"/>
            <a:ext cx="11813235" cy="995715"/>
          </a:xfrm>
        </p:spPr>
        <p:txBody>
          <a:bodyPr wrap="square" numCol="1" compatLnSpc="1">
            <a:prstTxWarp prst="textNoShape">
              <a:avLst/>
            </a:prstTxWarp>
            <a:normAutofit/>
          </a:bodyPr>
          <a:lstStyle/>
          <a:p>
            <a:pPr marL="914400" algn="ctr" eaLnBrk="1" hangingPunct="1">
              <a:lnSpc>
                <a:spcPct val="150000"/>
              </a:lnSpc>
            </a:pPr>
            <a:r>
              <a:rPr lang="en-US" altLang="en-US" sz="36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How MRNA ‘Vaccines’ work</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983777" y="1347047"/>
            <a:ext cx="10414341" cy="4907544"/>
          </a:xfrm>
        </p:spPr>
        <p:txBody>
          <a:bodyPr wrap="square" numCol="1" anchor="t" anchorCtr="0" compatLnSpc="1">
            <a:prstTxWarp prst="textNoShape">
              <a:avLst/>
            </a:prstTxWarp>
            <a:normAutofit fontScale="92500" lnSpcReduction="10000"/>
          </a:bodyPr>
          <a:lstStyle/>
          <a:p>
            <a:pPr eaLnBrk="1" hangingPunct="1">
              <a:lnSpc>
                <a:spcPct val="60000"/>
              </a:lnSpc>
              <a:buFont typeface="Arial" panose="020B0604020202020204" pitchFamily="34" charset="0"/>
              <a:buChar char="•"/>
            </a:pP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First of all, they are not vaccines. They do not impart immunity directly, prevent infection, or inhibit transmissibility. They treat symptoms.</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They are an experimental gene therapy that instructs cells to make the spike protein of Covid 19</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spike protein migrates to the cell’s surface where the immune system recognizes a foreign protein &amp; makes Abs that can attack Covid 19</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It is claimed that mRNA never enters the cell nucleus &amp; that the cell breaks down soon as it follows the instructions</a:t>
            </a:r>
          </a:p>
        </p:txBody>
      </p:sp>
    </p:spTree>
    <p:extLst>
      <p:ext uri="{BB962C8B-B14F-4D97-AF65-F5344CB8AC3E}">
        <p14:creationId xmlns:p14="http://schemas.microsoft.com/office/powerpoint/2010/main" val="91259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273980" y="165178"/>
            <a:ext cx="8637588" cy="1484313"/>
          </a:xfrm>
        </p:spPr>
        <p:txBody>
          <a:bodyPr wrap="square" numCol="1" compatLnSpc="1">
            <a:prstTxWarp prst="textNoShape">
              <a:avLst/>
            </a:prstTxWarp>
            <a:normAutofit fontScale="90000"/>
          </a:bodyPr>
          <a:lstStyle/>
          <a:p>
            <a:pPr algn="ctr" eaLnBrk="1" hangingPunct="1">
              <a:lnSpc>
                <a:spcPct val="150000"/>
              </a:lnSpc>
            </a:pPr>
            <a:r>
              <a:rPr lang="en-US" altLang="en-US" sz="3600" b="1" dirty="0">
                <a:solidFill>
                  <a:srgbClr val="FFFF00"/>
                </a:solidFill>
                <a:effectLst>
                  <a:outerShdw blurRad="38100" dist="38100" dir="2700000" algn="tl">
                    <a:srgbClr val="FFFFFF"/>
                  </a:outerShdw>
                </a:effectLst>
                <a:latin typeface="Verdana" panose="020B0604030504040204" pitchFamily="34" charset="0"/>
                <a:ea typeface="ＭＳ Ｐゴシック" panose="020B0600070205080204" pitchFamily="34" charset="-128"/>
              </a:rPr>
              <a:t>What we need to know to understand Covid 19 vaccines</a:t>
            </a:r>
            <a:endParaRPr lang="en-US" altLang="en-US" sz="36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184159" y="2458566"/>
            <a:ext cx="8991600" cy="4663542"/>
          </a:xfrm>
        </p:spPr>
        <p:txBody>
          <a:bodyPr wrap="square" numCol="1" anchor="t" anchorCtr="0" compatLnSpc="1">
            <a:prstTxWarp prst="textNoShape">
              <a:avLst/>
            </a:prstTxWarp>
            <a:normAutofit/>
          </a:bodyPr>
          <a:lstStyle/>
          <a:p>
            <a:pPr eaLnBrk="1" hangingPunct="1">
              <a:lnSpc>
                <a:spcPct val="6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PCR Testing</a:t>
            </a:r>
          </a:p>
          <a:p>
            <a:pPr marL="0" indent="0" eaLnBrk="1" hangingPunct="1">
              <a:lnSpc>
                <a:spcPct val="60000"/>
              </a:lnSpc>
              <a:buNone/>
            </a:pPr>
            <a:r>
              <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t>
            </a:r>
            <a:br>
              <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Mortality Statistics</a:t>
            </a:r>
          </a:p>
          <a:p>
            <a:pPr marL="0" indent="0" eaLnBrk="1" hangingPunct="1">
              <a:lnSpc>
                <a:spcPct val="60000"/>
              </a:lnSpc>
              <a:buNone/>
            </a:pPr>
            <a:br>
              <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Lockdowns</a:t>
            </a:r>
          </a:p>
          <a:p>
            <a:pPr marL="0" indent="0" eaLnBrk="1" hangingPunct="1">
              <a:lnSpc>
                <a:spcPct val="60000"/>
              </a:lnSpc>
              <a:buNone/>
            </a:pPr>
            <a:br>
              <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2800" b="1" dirty="0">
                <a:solidFill>
                  <a:srgbClr val="FF00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The Vaccines</a:t>
            </a:r>
          </a:p>
          <a:p>
            <a:pPr eaLnBrk="1" hangingPunct="1">
              <a:lnSpc>
                <a:spcPct val="6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03191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2008554" y="483781"/>
            <a:ext cx="7899991" cy="1504507"/>
          </a:xfrm>
        </p:spPr>
        <p:txBody>
          <a:bodyPr wrap="square" numCol="1" compatLnSpc="1">
            <a:prstTxWarp prst="textNoShape">
              <a:avLst/>
            </a:prstTxWarp>
            <a:normAutofit/>
          </a:bodyPr>
          <a:lstStyle/>
          <a:p>
            <a:pPr algn="ctr" eaLnBrk="1" hangingPunct="1">
              <a:lnSpc>
                <a:spcPct val="150000"/>
              </a:lnSpc>
            </a:pPr>
            <a:r>
              <a:rPr lang="en-US" altLang="en-US" sz="24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are the Potential Problems with Covid 19 Vaccines?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565151" y="2179003"/>
            <a:ext cx="10890250" cy="4601614"/>
          </a:xfrm>
        </p:spPr>
        <p:txBody>
          <a:bodyPr wrap="square" numCol="1" anchor="t" anchorCtr="0" compatLnSpc="1">
            <a:prstTxWarp prst="textNoShape">
              <a:avLst/>
            </a:prstTxWarp>
            <a:noAutofit/>
          </a:bodyPr>
          <a:lstStyle/>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This is the 1</a:t>
            </a:r>
            <a:r>
              <a:rPr lang="en-US" altLang="en-US" sz="1800" b="1" baseline="30000" dirty="0">
                <a:effectLst>
                  <a:outerShdw blurRad="38100" dist="38100" dir="2700000" algn="tl">
                    <a:srgbClr val="212121"/>
                  </a:outerShdw>
                </a:effectLst>
                <a:latin typeface="Verdana" panose="020B0604030504040204" pitchFamily="34" charset="0"/>
                <a:ea typeface="ＭＳ Ｐゴシック" panose="020B0600070205080204" pitchFamily="34" charset="-128"/>
              </a:rPr>
              <a:t>st</a:t>
            </a: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mRNA vaccine &amp; all previous mRNA vaccines have failed </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No animal studies have been done on human Coronavirus vaccines</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Antibody dependent enhancement is a major concern</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Complications (side effects) are common</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Vaccines do not stop infection or transmission but will keep you out of the ICU &amp; prevent death</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real question is do the benefits outweigh the downside? </a:t>
            </a:r>
          </a:p>
          <a:p>
            <a:pPr marL="0" indent="0">
              <a:lnSpc>
                <a:spcPct val="150000"/>
              </a:lnSpc>
              <a:buNone/>
            </a:pPr>
            <a:br>
              <a:rPr lang="en-US" sz="800" b="1" dirty="0">
                <a:latin typeface="Verdana" panose="020B0604030504040204" pitchFamily="34" charset="0"/>
                <a:ea typeface="Verdana" panose="020B0604030504040204" pitchFamily="34" charset="0"/>
                <a:cs typeface="Verdana" panose="020B0604030504040204" pitchFamily="34" charset="0"/>
                <a:hlinkClick r:id="rId3" tooltip="Go to International Journal of Infectious Diseases on ScienceDirect">
                  <a:extLst>
                    <a:ext uri="{A12FA001-AC4F-418D-AE19-62706E023703}">
                      <ahyp:hlinkClr xmlns:ahyp="http://schemas.microsoft.com/office/drawing/2018/hyperlinkcolor" val="tx"/>
                    </a:ext>
                  </a:extLst>
                </a:hlinkClick>
              </a:rPr>
            </a:br>
            <a:r>
              <a:rPr lang="en-US" sz="1000" b="1" dirty="0">
                <a:latin typeface="Verdana" panose="020B0604030504040204" pitchFamily="34" charset="0"/>
                <a:ea typeface="Verdana" panose="020B0604030504040204" pitchFamily="34" charset="0"/>
                <a:cs typeface="Verdana" panose="020B0604030504040204" pitchFamily="34" charset="0"/>
              </a:rPr>
              <a:t>Vaccine Adverse Event Reporting System. </a:t>
            </a:r>
            <a:r>
              <a:rPr lang="en-US" sz="1000" b="1" dirty="0">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www.vaers.hhs.gov</a:t>
            </a:r>
            <a:r>
              <a:rPr lang="en-US" sz="1000" b="1" dirty="0">
                <a:latin typeface="Verdana" panose="020B0604030504040204" pitchFamily="34" charset="0"/>
                <a:ea typeface="Verdana" panose="020B0604030504040204" pitchFamily="34" charset="0"/>
                <a:cs typeface="Verdana" panose="020B0604030504040204" pitchFamily="34" charset="0"/>
              </a:rPr>
              <a:t>. 0u8u89ij9ij88n </a:t>
            </a:r>
          </a:p>
          <a:p>
            <a:pPr marL="0" indent="0" eaLnBrk="1" hangingPunct="1">
              <a:lnSpc>
                <a:spcPct val="150000"/>
              </a:lnSpc>
              <a:buNone/>
            </a:pPr>
            <a:endParaRPr lang="en-US" altLang="en-US" sz="20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92324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112627" y="83128"/>
            <a:ext cx="9707873" cy="1504507"/>
          </a:xfrm>
        </p:spPr>
        <p:txBody>
          <a:bodyPr wrap="square" numCol="1" compatLnSpc="1">
            <a:prstTxWarp prst="textNoShape">
              <a:avLst/>
            </a:prstTxWarp>
            <a:normAutofit/>
          </a:bodyPr>
          <a:lstStyle/>
          <a:p>
            <a:pPr algn="ctr" eaLnBrk="1" hangingPunct="1">
              <a:lnSpc>
                <a:spcPct val="150000"/>
              </a:lnSpc>
            </a:pPr>
            <a:r>
              <a:rPr lang="en-US" altLang="en-US" sz="24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is Antibody dependent enhancement? (ADE) also called cytokine storm</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366794" y="1964262"/>
            <a:ext cx="11084438" cy="5086793"/>
          </a:xfrm>
        </p:spPr>
        <p:txBody>
          <a:bodyPr wrap="square" numCol="1" anchor="t" anchorCtr="0" compatLnSpc="1">
            <a:prstTxWarp prst="textNoShape">
              <a:avLst/>
            </a:prstTxWarp>
            <a:noAutofit/>
          </a:bodyPr>
          <a:lstStyle/>
          <a:p>
            <a:pPr>
              <a:lnSpc>
                <a:spcPct val="150000"/>
              </a:lnSpc>
            </a:pPr>
            <a:r>
              <a:rPr lang="en-US" sz="1600" b="1" dirty="0">
                <a:latin typeface="Verdana" panose="020B0604030504040204" pitchFamily="34" charset="0"/>
                <a:ea typeface="Verdana" panose="020B0604030504040204" pitchFamily="34" charset="0"/>
                <a:cs typeface="Verdana" panose="020B0604030504040204" pitchFamily="34" charset="0"/>
              </a:rPr>
              <a:t>mRNA vaccines make non-neutralizing Ab that can cause ADE that is often lethal</a:t>
            </a:r>
            <a:br>
              <a:rPr lang="en-US" sz="1600" b="1" dirty="0">
                <a:latin typeface="Verdana" panose="020B0604030504040204" pitchFamily="34" charset="0"/>
                <a:ea typeface="Verdana" panose="020B0604030504040204" pitchFamily="34" charset="0"/>
                <a:cs typeface="Verdana" panose="020B0604030504040204" pitchFamily="34" charset="0"/>
              </a:rPr>
            </a:br>
            <a:endParaRPr lang="en-US" sz="16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b="1" dirty="0">
                <a:latin typeface="Verdana" panose="020B0604030504040204" pitchFamily="34" charset="0"/>
                <a:ea typeface="Verdana" panose="020B0604030504040204" pitchFamily="34" charset="0"/>
                <a:cs typeface="Verdana" panose="020B0604030504040204" pitchFamily="34" charset="0"/>
              </a:rPr>
              <a:t>An mRNA fragment coated in a lipid nanoparticle of the Coronavirus (CV) spike protein that is injected into the body &amp; goes into our cells &amp; binds onto the reverse transcriptase enzyme &amp; becomes a manufacturing plant that produces ongoing Abs vs the spike protein</a:t>
            </a:r>
            <a:br>
              <a:rPr lang="en-US" sz="1600" b="1" dirty="0">
                <a:latin typeface="Verdana" panose="020B0604030504040204" pitchFamily="34" charset="0"/>
                <a:ea typeface="Verdana" panose="020B0604030504040204" pitchFamily="34" charset="0"/>
                <a:cs typeface="Verdana" panose="020B0604030504040204" pitchFamily="34" charset="0"/>
              </a:rPr>
            </a:br>
            <a:endParaRPr lang="en-US" sz="16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b="1" dirty="0">
                <a:latin typeface="Verdana" panose="020B0604030504040204" pitchFamily="34" charset="0"/>
                <a:ea typeface="Verdana" panose="020B0604030504040204" pitchFamily="34" charset="0"/>
                <a:cs typeface="Verdana" panose="020B0604030504040204" pitchFamily="34" charset="0"/>
              </a:rPr>
              <a:t>These non-neutralizing Abs can cause ADE injury to the body in 3 different ways</a:t>
            </a:r>
            <a:br>
              <a:rPr lang="en-US" sz="1600" b="1" dirty="0">
                <a:latin typeface="Verdana" panose="020B0604030504040204" pitchFamily="34" charset="0"/>
                <a:ea typeface="Verdana" panose="020B0604030504040204" pitchFamily="34" charset="0"/>
                <a:cs typeface="Verdana" panose="020B0604030504040204" pitchFamily="34" charset="0"/>
              </a:rPr>
            </a:br>
            <a:endParaRPr lang="en-US" sz="16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b="1" dirty="0">
                <a:latin typeface="Verdana" panose="020B0604030504040204" pitchFamily="34" charset="0"/>
                <a:ea typeface="Verdana" panose="020B0604030504040204" pitchFamily="34" charset="0"/>
                <a:cs typeface="Verdana" panose="020B0604030504040204" pitchFamily="34" charset="0"/>
              </a:rPr>
              <a:t>1st, mRNA binds loosely to the Fab Ab fragments &amp; then attaches to the macrophage it that is supposed to kill it but doesn’t. mRNA fragments break loose &amp; begin replicating with no “off” button &amp; even get into DNA. This is a “Trojan Horse Mechanism”. </a:t>
            </a:r>
            <a:br>
              <a:rPr lang="en-US" sz="1600" b="1" dirty="0">
                <a:latin typeface="Verdana" panose="020B0604030504040204" pitchFamily="34" charset="0"/>
                <a:ea typeface="Verdana" panose="020B0604030504040204" pitchFamily="34" charset="0"/>
                <a:cs typeface="Verdana" panose="020B0604030504040204" pitchFamily="34" charset="0"/>
              </a:rPr>
            </a:br>
            <a:endParaRPr lang="en-US" sz="1600" b="1" dirty="0">
              <a:latin typeface="Verdana" panose="020B0604030504040204" pitchFamily="34" charset="0"/>
              <a:ea typeface="Verdana" panose="020B0604030504040204" pitchFamily="34" charset="0"/>
              <a:cs typeface="Verdana" panose="020B0604030504040204" pitchFamily="34" charset="0"/>
            </a:endParaRPr>
          </a:p>
          <a:p>
            <a:endParaRPr lang="en-US" sz="600" dirty="0">
              <a:latin typeface="Verdana" panose="020B0604030504040204" pitchFamily="34" charset="0"/>
              <a:ea typeface="Verdana" panose="020B0604030504040204" pitchFamily="34" charset="0"/>
              <a:cs typeface="Verdana" panose="020B0604030504040204" pitchFamily="34" charset="0"/>
            </a:endParaRPr>
          </a:p>
          <a:p>
            <a:endParaRPr lang="en-US" sz="600" dirty="0">
              <a:latin typeface="Verdana" panose="020B0604030504040204" pitchFamily="34" charset="0"/>
              <a:ea typeface="Verdana" panose="020B0604030504040204" pitchFamily="34" charset="0"/>
              <a:cs typeface="Verdana" panose="020B0604030504040204" pitchFamily="34" charset="0"/>
            </a:endParaRPr>
          </a:p>
          <a:p>
            <a:endParaRPr lang="en-US" sz="600" dirty="0">
              <a:latin typeface="Verdana" panose="020B0604030504040204" pitchFamily="34" charset="0"/>
              <a:ea typeface="Verdana" panose="020B0604030504040204" pitchFamily="34" charset="0"/>
              <a:cs typeface="Verdana" panose="020B0604030504040204" pitchFamily="34" charset="0"/>
            </a:endParaRPr>
          </a:p>
          <a:p>
            <a:endParaRPr lang="en-US" sz="600" dirty="0">
              <a:latin typeface="Verdana" panose="020B0604030504040204" pitchFamily="34" charset="0"/>
              <a:ea typeface="Verdana" panose="020B0604030504040204" pitchFamily="34" charset="0"/>
              <a:cs typeface="Verdana" panose="020B0604030504040204" pitchFamily="34" charset="0"/>
            </a:endParaRPr>
          </a:p>
          <a:p>
            <a:endParaRPr lang="en-US" sz="800" dirty="0"/>
          </a:p>
        </p:txBody>
      </p:sp>
    </p:spTree>
    <p:extLst>
      <p:ext uri="{BB962C8B-B14F-4D97-AF65-F5344CB8AC3E}">
        <p14:creationId xmlns:p14="http://schemas.microsoft.com/office/powerpoint/2010/main" val="367405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112626" y="-89521"/>
            <a:ext cx="9707873" cy="1504507"/>
          </a:xfrm>
        </p:spPr>
        <p:txBody>
          <a:bodyPr wrap="square" numCol="1" compatLnSpc="1">
            <a:prstTxWarp prst="textNoShape">
              <a:avLst/>
            </a:prstTxWarp>
            <a:normAutofit/>
          </a:bodyPr>
          <a:lstStyle/>
          <a:p>
            <a:pPr algn="ctr" eaLnBrk="1" hangingPunct="1">
              <a:lnSpc>
                <a:spcPct val="150000"/>
              </a:lnSpc>
            </a:pPr>
            <a:r>
              <a:rPr lang="en-US" altLang="en-US" sz="24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is Antibody dependent enhancement? (ADE) also called cytokine storm (con’t)</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424343" y="1414986"/>
            <a:ext cx="11084438" cy="5324717"/>
          </a:xfrm>
        </p:spPr>
        <p:txBody>
          <a:bodyPr wrap="square" numCol="1" anchor="t" anchorCtr="0" compatLnSpc="1">
            <a:prstTxWarp prst="textNoShape">
              <a:avLst/>
            </a:prstTxWarp>
            <a:noAutofit/>
          </a:bodyPr>
          <a:lstStyle/>
          <a:p>
            <a:pPr>
              <a:lnSpc>
                <a:spcPct val="150000"/>
              </a:lnSpc>
            </a:pPr>
            <a:r>
              <a:rPr lang="en-US" sz="1600" b="1" dirty="0">
                <a:latin typeface="Verdana" panose="020B0604030504040204" pitchFamily="34" charset="0"/>
                <a:ea typeface="Verdana" panose="020B0604030504040204" pitchFamily="34" charset="0"/>
                <a:cs typeface="Verdana" panose="020B0604030504040204" pitchFamily="34" charset="0"/>
              </a:rPr>
              <a:t>2nd, the Fac fragment of the Ab passes out of the cell &amp; migrates to the lungs where it causes alveolar inflammation (pneumonia)</a:t>
            </a:r>
          </a:p>
          <a:p>
            <a:pPr>
              <a:lnSpc>
                <a:spcPct val="150000"/>
              </a:lnSpc>
            </a:pPr>
            <a:endParaRPr lang="en-US" sz="16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b="1" dirty="0">
                <a:latin typeface="Verdana" panose="020B0604030504040204" pitchFamily="34" charset="0"/>
                <a:ea typeface="Verdana" panose="020B0604030504040204" pitchFamily="34" charset="0"/>
                <a:cs typeface="Verdana" panose="020B0604030504040204" pitchFamily="34" charset="0"/>
              </a:rPr>
              <a:t>3rd, there are two types of macrophages. Type 1 causes inflammation in the lungs, &amp; type 2 macrophages that are anti-inflammatory &amp; heal the inflammation. The spike protein Ab complex attack type 1 macrophages &amp; allows inflammation to continue unchecked. </a:t>
            </a:r>
            <a:br>
              <a:rPr lang="en-US" sz="1600" b="1" dirty="0">
                <a:latin typeface="Verdana" panose="020B0604030504040204" pitchFamily="34" charset="0"/>
                <a:ea typeface="Verdana" panose="020B0604030504040204" pitchFamily="34" charset="0"/>
                <a:cs typeface="Verdana" panose="020B0604030504040204" pitchFamily="34" charset="0"/>
              </a:rPr>
            </a:br>
            <a:endParaRPr lang="en-US" sz="1600" b="1"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sz="1600" b="1" dirty="0">
                <a:latin typeface="Verdana" panose="020B0604030504040204" pitchFamily="34" charset="0"/>
                <a:ea typeface="Verdana" panose="020B0604030504040204" pitchFamily="34" charset="0"/>
                <a:cs typeface="Verdana" panose="020B0604030504040204" pitchFamily="34" charset="0"/>
              </a:rPr>
              <a:t>When vaccinated animals were exposed to a 2nd CV infection most of them died. Pathology studies documented that type 1 macrophages were plentiful, but type 2 are completely absent. This did not happen in the control animals who were unvaccinated</a:t>
            </a:r>
          </a:p>
          <a:p>
            <a:pPr marL="0" indent="0">
              <a:buNone/>
            </a:pPr>
            <a:endParaRPr lang="en-US" sz="6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800" b="1" dirty="0">
                <a:latin typeface="Verdana" panose="020B0604030504040204" pitchFamily="34" charset="0"/>
                <a:ea typeface="Verdana" panose="020B0604030504040204" pitchFamily="34" charset="0"/>
                <a:cs typeface="Verdana" panose="020B0604030504040204" pitchFamily="34" charset="0"/>
              </a:rPr>
              <a:t>Anti–spike IgG causes severe acute lung injury by skewing macrophage responses during acute SARS-CoV infection. Li Liu,</a:t>
            </a:r>
            <a:r>
              <a:rPr lang="en-US" sz="800" b="1" baseline="30000" dirty="0">
                <a:latin typeface="Verdana" panose="020B0604030504040204" pitchFamily="34" charset="0"/>
                <a:ea typeface="Verdana" panose="020B0604030504040204" pitchFamily="34" charset="0"/>
                <a:cs typeface="Verdana" panose="020B0604030504040204" pitchFamily="34" charset="0"/>
              </a:rPr>
              <a:t>1,2</a:t>
            </a:r>
            <a:r>
              <a:rPr lang="en-US" sz="800" b="1" dirty="0">
                <a:latin typeface="Verdana" panose="020B0604030504040204" pitchFamily="34" charset="0"/>
                <a:ea typeface="Verdana" panose="020B0604030504040204" pitchFamily="34" charset="0"/>
                <a:cs typeface="Verdana" panose="020B0604030504040204" pitchFamily="34" charset="0"/>
              </a:rPr>
              <a:t> Qiang Wei,</a:t>
            </a:r>
            <a:r>
              <a:rPr lang="en-US" sz="800" b="1" baseline="30000" dirty="0">
                <a:latin typeface="Verdana" panose="020B0604030504040204" pitchFamily="34" charset="0"/>
                <a:ea typeface="Verdana" panose="020B0604030504040204" pitchFamily="34" charset="0"/>
                <a:cs typeface="Verdana" panose="020B0604030504040204" pitchFamily="34" charset="0"/>
              </a:rPr>
              <a:t>3</a:t>
            </a:r>
            <a:r>
              <a:rPr lang="en-US" sz="800" b="1" dirty="0">
                <a:latin typeface="Verdana" panose="020B0604030504040204" pitchFamily="34" charset="0"/>
                <a:ea typeface="Verdana" panose="020B0604030504040204" pitchFamily="34" charset="0"/>
                <a:cs typeface="Verdana" panose="020B0604030504040204" pitchFamily="34" charset="0"/>
              </a:rPr>
              <a:t> Qingqing Lin,</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Jun Fang,</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Haibo Wang,</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Hauyee Kwok,</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Hangying Tang,</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Kenji Nishiura,</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Jie Peng,</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Zhiwu Tan,</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Tongjin Wu,</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Ka-Wai Cheung,</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Kwok-Hung Chan,</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Xavier Alvarez,</a:t>
            </a:r>
            <a:r>
              <a:rPr lang="en-US" sz="800" b="1" baseline="30000" dirty="0">
                <a:latin typeface="Verdana" panose="020B0604030504040204" pitchFamily="34" charset="0"/>
                <a:ea typeface="Verdana" panose="020B0604030504040204" pitchFamily="34" charset="0"/>
                <a:cs typeface="Verdana" panose="020B0604030504040204" pitchFamily="34" charset="0"/>
              </a:rPr>
              <a:t>4</a:t>
            </a:r>
            <a:r>
              <a:rPr lang="en-US" sz="800" b="1" dirty="0">
                <a:latin typeface="Verdana" panose="020B0604030504040204" pitchFamily="34" charset="0"/>
                <a:ea typeface="Verdana" panose="020B0604030504040204" pitchFamily="34" charset="0"/>
                <a:cs typeface="Verdana" panose="020B0604030504040204" pitchFamily="34" charset="0"/>
              </a:rPr>
              <a:t> Chuan Qin,</a:t>
            </a:r>
            <a:r>
              <a:rPr lang="en-US" sz="800" b="1" baseline="30000" dirty="0">
                <a:latin typeface="Verdana" panose="020B0604030504040204" pitchFamily="34" charset="0"/>
                <a:ea typeface="Verdana" panose="020B0604030504040204" pitchFamily="34" charset="0"/>
                <a:cs typeface="Verdana" panose="020B0604030504040204" pitchFamily="34" charset="0"/>
              </a:rPr>
              <a:t>3</a:t>
            </a:r>
            <a:r>
              <a:rPr lang="en-US" sz="800" b="1" dirty="0">
                <a:latin typeface="Verdana" panose="020B0604030504040204" pitchFamily="34" charset="0"/>
                <a:ea typeface="Verdana" panose="020B0604030504040204" pitchFamily="34" charset="0"/>
                <a:cs typeface="Verdana" panose="020B0604030504040204" pitchFamily="34" charset="0"/>
              </a:rPr>
              <a:t> Andrew Lackner,</a:t>
            </a:r>
            <a:r>
              <a:rPr lang="en-US" sz="800" b="1" baseline="30000" dirty="0">
                <a:latin typeface="Verdana" panose="020B0604030504040204" pitchFamily="34" charset="0"/>
                <a:ea typeface="Verdana" panose="020B0604030504040204" pitchFamily="34" charset="0"/>
                <a:cs typeface="Verdana" panose="020B0604030504040204" pitchFamily="34" charset="0"/>
              </a:rPr>
              <a:t>4</a:t>
            </a:r>
            <a:r>
              <a:rPr lang="en-US" sz="800" b="1" dirty="0">
                <a:latin typeface="Verdana" panose="020B0604030504040204" pitchFamily="34" charset="0"/>
                <a:ea typeface="Verdana" panose="020B0604030504040204" pitchFamily="34" charset="0"/>
                <a:cs typeface="Verdana" panose="020B0604030504040204" pitchFamily="34" charset="0"/>
              </a:rPr>
              <a:t> Stanley Perlman,</a:t>
            </a:r>
            <a:r>
              <a:rPr lang="en-US" sz="800" b="1" baseline="30000" dirty="0">
                <a:latin typeface="Verdana" panose="020B0604030504040204" pitchFamily="34" charset="0"/>
                <a:ea typeface="Verdana" panose="020B0604030504040204" pitchFamily="34" charset="0"/>
                <a:cs typeface="Verdana" panose="020B0604030504040204" pitchFamily="34" charset="0"/>
              </a:rPr>
              <a:t>5,6</a:t>
            </a:r>
            <a:r>
              <a:rPr lang="en-US" sz="800" b="1" dirty="0">
                <a:latin typeface="Verdana" panose="020B0604030504040204" pitchFamily="34" charset="0"/>
                <a:ea typeface="Verdana" panose="020B0604030504040204" pitchFamily="34" charset="0"/>
                <a:cs typeface="Verdana" panose="020B0604030504040204" pitchFamily="34" charset="0"/>
              </a:rPr>
              <a:t> Kwok-Yung Yuen,</a:t>
            </a:r>
            <a:r>
              <a:rPr lang="en-US" sz="800" b="1" baseline="30000" dirty="0">
                <a:latin typeface="Verdana" panose="020B0604030504040204" pitchFamily="34" charset="0"/>
                <a:ea typeface="Verdana" panose="020B0604030504040204" pitchFamily="34" charset="0"/>
                <a:cs typeface="Verdana" panose="020B0604030504040204" pitchFamily="34" charset="0"/>
              </a:rPr>
              <a:t>1</a:t>
            </a:r>
            <a:r>
              <a:rPr lang="en-US" sz="800" b="1" dirty="0">
                <a:latin typeface="Verdana" panose="020B0604030504040204" pitchFamily="34" charset="0"/>
                <a:ea typeface="Verdana" panose="020B0604030504040204" pitchFamily="34" charset="0"/>
                <a:cs typeface="Verdana" panose="020B0604030504040204" pitchFamily="34" charset="0"/>
              </a:rPr>
              <a:t> and Zhiwei Chen</a:t>
            </a:r>
            <a:r>
              <a:rPr lang="en-US" sz="800" b="1" baseline="30000" dirty="0">
                <a:latin typeface="Verdana" panose="020B0604030504040204" pitchFamily="34" charset="0"/>
                <a:ea typeface="Verdana" panose="020B0604030504040204" pitchFamily="34" charset="0"/>
                <a:cs typeface="Verdana" panose="020B0604030504040204" pitchFamily="34" charset="0"/>
              </a:rPr>
              <a:t>1,2 </a:t>
            </a:r>
            <a:r>
              <a:rPr lang="en-US" sz="800" b="1" dirty="0">
                <a:latin typeface="Verdana" panose="020B0604030504040204" pitchFamily="34" charset="0"/>
                <a:ea typeface="Verdana" panose="020B0604030504040204" pitchFamily="34" charset="0"/>
                <a:cs typeface="Verdana" panose="020B0604030504040204" pitchFamily="34" charset="0"/>
              </a:rPr>
              <a:t>Published February 21, 2019 in the Journal of Clinical Investigation</a:t>
            </a:r>
          </a:p>
          <a:p>
            <a:pPr marL="0" indent="0">
              <a:buNone/>
            </a:pPr>
            <a:r>
              <a:rPr lang="en-US" sz="800" b="1" dirty="0">
                <a:latin typeface="Verdana" panose="020B0604030504040204" pitchFamily="34" charset="0"/>
                <a:ea typeface="Verdana" panose="020B0604030504040204" pitchFamily="34" charset="0"/>
                <a:cs typeface="Verdana" panose="020B0604030504040204" pitchFamily="34" charset="0"/>
              </a:rPr>
              <a:t>Antibody-dependent enhancement of coronavirus. Author </a:t>
            </a:r>
            <a:r>
              <a:rPr lang="en-US" sz="800" b="1"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JieqiWenYifanChengRongsongLingYarongDaiBoxuanHuangWenjieHuangSiyanZhangYizhouJiang</a:t>
            </a:r>
            <a:r>
              <a:rPr lang="en-US" sz="800" b="1"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hlinkClick r:id="rId4" tooltip="Go to International Journal of Infectious Diseases on ScienceDirect">
                  <a:extLst>
                    <a:ext uri="{A12FA001-AC4F-418D-AE19-62706E023703}">
                      <ahyp:hlinkClr xmlns:ahyp="http://schemas.microsoft.com/office/drawing/2018/hyperlinkcolor" val="tx"/>
                    </a:ext>
                  </a:extLst>
                </a:hlinkClick>
              </a:rPr>
              <a:t>International Journal of Infectious Diseases</a:t>
            </a:r>
            <a:r>
              <a:rPr lang="en-US" sz="800" b="1" dirty="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hlinkClick r:id="rId5" tooltip="Go to table of contents for this volume/issue">
                  <a:extLst>
                    <a:ext uri="{A12FA001-AC4F-418D-AE19-62706E023703}">
                      <ahyp:hlinkClr xmlns:ahyp="http://schemas.microsoft.com/office/drawing/2018/hyperlinkcolor" val="tx"/>
                    </a:ext>
                  </a:extLst>
                </a:hlinkClick>
              </a:rPr>
              <a:t>Volume 100</a:t>
            </a:r>
            <a:r>
              <a:rPr lang="en-US" sz="800" b="1" dirty="0">
                <a:latin typeface="Verdana" panose="020B0604030504040204" pitchFamily="34" charset="0"/>
                <a:ea typeface="Verdana" panose="020B0604030504040204" pitchFamily="34" charset="0"/>
                <a:cs typeface="Verdana" panose="020B0604030504040204" pitchFamily="34" charset="0"/>
              </a:rPr>
              <a:t>, November 2020, Pages 483-489</a:t>
            </a:r>
          </a:p>
          <a:p>
            <a:endParaRPr lang="en-US" sz="600" dirty="0">
              <a:latin typeface="Verdana" panose="020B0604030504040204" pitchFamily="34" charset="0"/>
              <a:ea typeface="Verdana" panose="020B0604030504040204" pitchFamily="34" charset="0"/>
              <a:cs typeface="Verdana" panose="020B0604030504040204" pitchFamily="34" charset="0"/>
            </a:endParaRPr>
          </a:p>
          <a:p>
            <a:endParaRPr lang="en-US" sz="600" dirty="0">
              <a:latin typeface="Verdana" panose="020B0604030504040204" pitchFamily="34" charset="0"/>
              <a:ea typeface="Verdana" panose="020B0604030504040204" pitchFamily="34" charset="0"/>
              <a:cs typeface="Verdana" panose="020B0604030504040204" pitchFamily="34" charset="0"/>
            </a:endParaRPr>
          </a:p>
          <a:p>
            <a:endParaRPr lang="en-US" sz="600" dirty="0">
              <a:latin typeface="Verdana" panose="020B0604030504040204" pitchFamily="34" charset="0"/>
              <a:ea typeface="Verdana" panose="020B0604030504040204" pitchFamily="34" charset="0"/>
              <a:cs typeface="Verdana" panose="020B0604030504040204" pitchFamily="34" charset="0"/>
            </a:endParaRPr>
          </a:p>
          <a:p>
            <a:endParaRPr lang="en-US" sz="800" dirty="0"/>
          </a:p>
        </p:txBody>
      </p:sp>
    </p:spTree>
    <p:extLst>
      <p:ext uri="{BB962C8B-B14F-4D97-AF65-F5344CB8AC3E}">
        <p14:creationId xmlns:p14="http://schemas.microsoft.com/office/powerpoint/2010/main" val="108525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782314" y="0"/>
            <a:ext cx="10313224" cy="1128124"/>
          </a:xfrm>
        </p:spPr>
        <p:txBody>
          <a:bodyPr wrap="square" numCol="1" compatLnSpc="1">
            <a:prstTxWarp prst="textNoShape">
              <a:avLst/>
            </a:prstTxWarp>
            <a:normAutofit/>
          </a:bodyPr>
          <a:lstStyle/>
          <a:p>
            <a:pPr algn="ctr" eaLnBrk="1" hangingPunct="1">
              <a:lnSpc>
                <a:spcPct val="150000"/>
              </a:lnSpc>
            </a:pPr>
            <a:r>
              <a:rPr lang="en-US" altLang="en-US" sz="2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How Effective is the Covid 19 Vaccine?</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1018156" y="1238515"/>
            <a:ext cx="9936127" cy="5551088"/>
          </a:xfrm>
        </p:spPr>
        <p:txBody>
          <a:bodyPr wrap="square" numCol="1" anchor="t" anchorCtr="0" compatLnSpc="1">
            <a:prstTxWarp prst="textNoShape">
              <a:avLst/>
            </a:prstTxWarp>
            <a:noAutofit/>
          </a:bodyPr>
          <a:lstStyle/>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Pfizer study showed vaccine was </a:t>
            </a:r>
            <a:r>
              <a:rPr lang="en-US" altLang="en-US" sz="1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95% effective in preventing Covid 19 </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Sounds very impressive but what does this mean?</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Study based on 43,000 patients. ~20K+ in treatment &amp; control groups </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At 3 months there were 162 PCR + cases in control group &amp; 8 in the treated group This is a 95% effective when comparing the two groups</a:t>
            </a:r>
          </a:p>
          <a:p>
            <a:pPr>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Another way to analyze this – there were 0.8% who became antibody positive in the placebo group compared to 0.04% in the treated group. </a:t>
            </a:r>
            <a:r>
              <a:rPr lang="en-US" altLang="en-US" sz="1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The benefit is a mere 0.76% per 20,000. This means 19,838 people got the vaccine &amp; received no benefit…only exposure to the “side effects”. </a:t>
            </a: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Which numbers are most revealing?</a:t>
            </a:r>
          </a:p>
          <a:p>
            <a:pPr marL="0" indent="0">
              <a:lnSpc>
                <a:spcPct val="150000"/>
              </a:lnSpc>
              <a:buNone/>
            </a:pPr>
            <a:endParaRPr lang="en-US" sz="800" b="1" dirty="0"/>
          </a:p>
          <a:p>
            <a:pPr marL="0" indent="0">
              <a:lnSpc>
                <a:spcPct val="150000"/>
              </a:lnSpc>
              <a:buNone/>
            </a:pPr>
            <a:r>
              <a:rPr lang="en-US" sz="800" b="1" dirty="0"/>
              <a:t>Covid-19: Pfizer vaccine efficacy was 52% after first dose and 95% after second dose, paper shows </a:t>
            </a:r>
            <a:r>
              <a:rPr lang="en-US" sz="800" b="1" i="1" dirty="0"/>
              <a:t>BMJ</a:t>
            </a:r>
            <a:r>
              <a:rPr lang="en-US" sz="800" b="1" dirty="0"/>
              <a:t> 2020; 371 doi: </a:t>
            </a:r>
            <a:r>
              <a:rPr lang="en-US" sz="800" b="1" dirty="0">
                <a:hlinkClick r:id="rId3">
                  <a:extLst>
                    <a:ext uri="{A12FA001-AC4F-418D-AE19-62706E023703}">
                      <ahyp:hlinkClr xmlns:ahyp="http://schemas.microsoft.com/office/drawing/2018/hyperlinkcolor" val="tx"/>
                    </a:ext>
                  </a:extLst>
                </a:hlinkClick>
              </a:rPr>
              <a:t>https://doi.org/10.1136/bmj.m4826</a:t>
            </a:r>
            <a:r>
              <a:rPr lang="en-US" sz="800" b="1" dirty="0"/>
              <a:t> (Published 11 December 2020). Cite this as: </a:t>
            </a:r>
            <a:r>
              <a:rPr lang="en-US" sz="800" b="1" i="1" dirty="0"/>
              <a:t>BMJ</a:t>
            </a:r>
            <a:r>
              <a:rPr lang="en-US" sz="800" b="1" dirty="0"/>
              <a:t> 2020;371:m4826</a:t>
            </a:r>
          </a:p>
          <a:p>
            <a:pPr marL="0" indent="0">
              <a:lnSpc>
                <a:spcPct val="150000"/>
              </a:lnSpc>
              <a:buNone/>
            </a:pPr>
            <a:endParaRPr lang="en-US" sz="800" dirty="0">
              <a:latin typeface="Verdana" panose="020B0604030504040204" pitchFamily="34" charset="0"/>
              <a:ea typeface="Verdana" panose="020B0604030504040204" pitchFamily="34" charset="0"/>
              <a:cs typeface="Verdana" panose="020B0604030504040204" pitchFamily="34" charset="0"/>
              <a:hlinkClick r:id="rId4" tooltip="Go to International Journal of Infectious Diseases on ScienceDirect">
                <a:extLst>
                  <a:ext uri="{A12FA001-AC4F-418D-AE19-62706E023703}">
                    <ahyp:hlinkClr xmlns:ahyp="http://schemas.microsoft.com/office/drawing/2018/hyperlinkcolor" val="tx"/>
                  </a:ext>
                </a:extLst>
              </a:hlinkClick>
            </a:endParaRPr>
          </a:p>
          <a:p>
            <a:pPr marL="0" indent="0">
              <a:lnSpc>
                <a:spcPct val="150000"/>
              </a:lnSpc>
              <a:buNone/>
            </a:pPr>
            <a:endParaRPr lang="en-US" altLang="en-US" sz="16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4042565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587145" y="78915"/>
            <a:ext cx="8915400" cy="1528616"/>
          </a:xfrm>
        </p:spPr>
        <p:txBody>
          <a:bodyPr wrap="square" numCol="1" compatLnSpc="1">
            <a:prstTxWarp prst="textNoShape">
              <a:avLst/>
            </a:prstTxWarp>
            <a:normAutofit/>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We Don’t Know About  Covid 19 Vaccines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655267" y="1673686"/>
            <a:ext cx="11154383" cy="5105399"/>
          </a:xfrm>
        </p:spPr>
        <p:txBody>
          <a:bodyPr wrap="square" numCol="1" anchor="t" anchorCtr="0" compatLnSpc="1">
            <a:prstTxWarp prst="textNoShape">
              <a:avLst/>
            </a:prstTxWarp>
            <a:noAutofit/>
          </a:bodyPr>
          <a:lstStyle/>
          <a:p>
            <a:pPr eaLnBrk="1" hangingPunct="1">
              <a:lnSpc>
                <a:spcPct val="60000"/>
              </a:lnSpc>
            </a:pPr>
            <a:endParaRPr lang="en-US" altLang="en-US" sz="18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Will the vaccine reduce mortality? </a:t>
            </a:r>
          </a:p>
          <a:p>
            <a:pPr eaLnBrk="1" hangingPunct="1">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Will the vaccine prevent the spread of Covid 19?</a:t>
            </a:r>
          </a:p>
          <a:p>
            <a:pPr eaLnBrk="1" hangingPunct="1">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What are the long term ”side effects” of the vaccine?</a:t>
            </a:r>
          </a:p>
          <a:p>
            <a:pPr eaLnBrk="1" hangingPunct="1">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How long will immunity last &amp; will more vaccinations be needed?</a:t>
            </a:r>
          </a:p>
          <a:p>
            <a:pPr eaLnBrk="1" hangingPunct="1">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Will getting another Coronavirus infection after taking this current experimental vaccine cause the deadly cytokine storm?</a:t>
            </a:r>
          </a:p>
          <a:p>
            <a:pPr eaLnBrk="1" hangingPunct="1">
              <a:lnSpc>
                <a:spcPct val="150000"/>
              </a:lnSpc>
            </a:pPr>
            <a:r>
              <a:rPr lang="en-US" altLang="en-US" sz="20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Why do we need a vaccine when survival rates are so high, effective treatment is here now, &amp; the safety of the vaccine is in question?</a:t>
            </a:r>
          </a:p>
        </p:txBody>
      </p:sp>
    </p:spTree>
    <p:extLst>
      <p:ext uri="{BB962C8B-B14F-4D97-AF65-F5344CB8AC3E}">
        <p14:creationId xmlns:p14="http://schemas.microsoft.com/office/powerpoint/2010/main" val="1883692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638300" y="270747"/>
            <a:ext cx="8915400" cy="1528616"/>
          </a:xfrm>
        </p:spPr>
        <p:txBody>
          <a:bodyPr wrap="square" numCol="1" compatLnSpc="1">
            <a:prstTxWarp prst="textNoShape">
              <a:avLst/>
            </a:prstTxWarp>
            <a:normAutofit fontScale="90000"/>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about the Johnson &amp; Johnson &amp; AstraZenica Vaccines?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33463" y="2125015"/>
            <a:ext cx="11705617" cy="4637736"/>
          </a:xfrm>
        </p:spPr>
        <p:txBody>
          <a:bodyPr wrap="square" numCol="1" anchor="t" anchorCtr="0" compatLnSpc="1">
            <a:prstTxWarp prst="textNoShape">
              <a:avLst/>
            </a:prstTxWarp>
            <a:noAutofit/>
          </a:bodyPr>
          <a:lstStyle/>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It is a recombinant vector vaccine that uses a human or chimp adenovirus, that cannot replicate in humans, that carries DNA that expresses the CoV2 spike protein</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t>
            </a: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DNA instructs mRNA to make the Covid 19 spike protein in the cell cytoplasm</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spike protein migrates to the cell surface where it’s exposed to the immune system</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immune system makes specific Abs &amp; activates T-cells that attack the spike protein</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This vaccine requires only a single injection</a:t>
            </a:r>
          </a:p>
          <a:p>
            <a:pPr eaLnBrk="1" hangingPunct="1">
              <a:lnSpc>
                <a:spcPct val="150000"/>
              </a:lnSpc>
            </a:pP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73403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251503" y="-92419"/>
            <a:ext cx="11776953" cy="1528616"/>
          </a:xfrm>
        </p:spPr>
        <p:txBody>
          <a:bodyPr wrap="square" numCol="1" compatLnSpc="1">
            <a:prstTxWarp prst="textNoShape">
              <a:avLst/>
            </a:prstTxWarp>
            <a:normAutofit/>
          </a:bodyPr>
          <a:lstStyle/>
          <a:p>
            <a:pPr algn="ctr" eaLnBrk="1" hangingPunct="1">
              <a:lnSpc>
                <a:spcPct val="150000"/>
              </a:lnSpc>
            </a:pPr>
            <a:r>
              <a:rPr lang="en-US" altLang="en-US" sz="2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Johnson &amp; Johnson Vaccine phase 3 trial results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51503" y="1338920"/>
            <a:ext cx="11577330" cy="5431531"/>
          </a:xfrm>
        </p:spPr>
        <p:txBody>
          <a:bodyPr wrap="square" numCol="1" anchor="t" anchorCtr="0" compatLnSpc="1">
            <a:prstTxWarp prst="textNoShape">
              <a:avLst/>
            </a:prstTxWarp>
            <a:noAutofit/>
          </a:bodyPr>
          <a:lstStyle/>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43,783 participants, half in the vaccine treated group &amp; half in the placebo group</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468 symptomatic cases of Covid 19 after 28 days. That represents only 1% of the 43,783 people. If 70% of these were in the placebo group, then 131 cases were in the vaccinated group…that represents only 0.7%</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This means that of the nearly 22,000 people about </a:t>
            </a:r>
            <a:r>
              <a:rPr lang="en-US" altLang="en-US" sz="1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21,869 took the vaccine with no benefit but were subject to the “side effects” of the vaccine</a:t>
            </a: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J &amp; J reports it was 85% effective in preventing ICU severe disease &amp; 100% effective in preventing ICU admissions &amp; deaths</a:t>
            </a:r>
          </a:p>
        </p:txBody>
      </p:sp>
    </p:spTree>
    <p:extLst>
      <p:ext uri="{BB962C8B-B14F-4D97-AF65-F5344CB8AC3E}">
        <p14:creationId xmlns:p14="http://schemas.microsoft.com/office/powerpoint/2010/main" val="2918702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251503" y="-92419"/>
            <a:ext cx="11776953" cy="1528616"/>
          </a:xfrm>
        </p:spPr>
        <p:txBody>
          <a:bodyPr wrap="square" numCol="1" compatLnSpc="1">
            <a:prstTxWarp prst="textNoShape">
              <a:avLst/>
            </a:prstTxWarp>
            <a:normAutofit/>
          </a:bodyPr>
          <a:lstStyle/>
          <a:p>
            <a:pPr algn="ctr" fontAlgn="base"/>
            <a:r>
              <a:rPr lang="en-US" altLang="en-US" sz="2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Morbidity &amp; mortality of Covid 19 vaccines according to vaers? </a:t>
            </a:r>
            <a:br>
              <a:rPr lang="en-US" altLang="en-US" sz="2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br>
            <a:r>
              <a:rPr lang="en-US" sz="1300" b="1" dirty="0">
                <a:solidFill>
                  <a:srgbClr val="FFFF00"/>
                </a:solidFill>
                <a:latin typeface="Verdana" panose="020B0604030504040204" pitchFamily="34" charset="0"/>
                <a:ea typeface="Verdana" panose="020B0604030504040204" pitchFamily="34" charset="0"/>
                <a:cs typeface="Verdana" panose="020B0604030504040204" pitchFamily="34" charset="0"/>
              </a:rPr>
              <a:t>Vaccine Adverse Event Reporting System</a:t>
            </a:r>
            <a:br>
              <a:rPr lang="en-US" sz="1300" b="1" dirty="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1300" b="1" dirty="0">
                <a:solidFill>
                  <a:srgbClr val="FFFF00"/>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vaers.hhs.gov</a:t>
            </a:r>
            <a:endParaRPr lang="en-US" altLang="en-US" sz="1300" b="1" dirty="0">
              <a:solidFill>
                <a:srgbClr val="FFFF00"/>
              </a:solidFill>
              <a:effectLst>
                <a:outerShdw blurRad="38100" dist="38100" dir="2700000" algn="tl">
                  <a:srgbClr val="212121"/>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Content Placeholder 2" descr="Graphical user interface, application&#10;&#10;Description automatically generated">
            <a:extLst>
              <a:ext uri="{FF2B5EF4-FFF2-40B4-BE49-F238E27FC236}">
                <a16:creationId xmlns:a16="http://schemas.microsoft.com/office/drawing/2014/main" id="{58DE8045-92DC-2845-84D0-97B3922C1C47}"/>
              </a:ext>
            </a:extLst>
          </p:cNvPr>
          <p:cNvPicPr>
            <a:picLocks noGrp="1" noChangeAspect="1"/>
          </p:cNvPicPr>
          <p:nvPr>
            <p:ph idx="1"/>
          </p:nvPr>
        </p:nvPicPr>
        <p:blipFill>
          <a:blip r:embed="rId4"/>
          <a:stretch>
            <a:fillRect/>
          </a:stretch>
        </p:blipFill>
        <p:spPr>
          <a:xfrm>
            <a:off x="251503" y="1436197"/>
            <a:ext cx="11577638" cy="5503655"/>
          </a:xfrm>
        </p:spPr>
      </p:pic>
    </p:spTree>
    <p:extLst>
      <p:ext uri="{BB962C8B-B14F-4D97-AF65-F5344CB8AC3E}">
        <p14:creationId xmlns:p14="http://schemas.microsoft.com/office/powerpoint/2010/main" val="3341848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1600200" y="1"/>
            <a:ext cx="8915400" cy="1484313"/>
          </a:xfrm>
        </p:spPr>
        <p:txBody>
          <a:bodyPr wrap="square" numCol="1" compatLnSpc="1">
            <a:prstTxWarp prst="textNoShape">
              <a:avLst/>
            </a:prstTxWarp>
            <a:normAutofit fontScale="90000"/>
          </a:bodyPr>
          <a:lstStyle/>
          <a:p>
            <a:pPr algn="ctr" eaLnBrk="1" hangingPunct="1">
              <a:lnSpc>
                <a:spcPct val="150000"/>
              </a:lnSpc>
            </a:pPr>
            <a:r>
              <a:rPr lang="en-US" altLang="en-US" sz="40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Effects of Mass Vaccination in a pandemic</a:t>
            </a:r>
          </a:p>
        </p:txBody>
      </p:sp>
      <p:pic>
        <p:nvPicPr>
          <p:cNvPr id="3" name="Content Placeholder 2" descr="Graphical user interface&#10;&#10;Description automatically generated with low confidence">
            <a:extLst>
              <a:ext uri="{FF2B5EF4-FFF2-40B4-BE49-F238E27FC236}">
                <a16:creationId xmlns:a16="http://schemas.microsoft.com/office/drawing/2014/main" id="{E26D3F27-B75A-0548-A0E9-00D0416D3281}"/>
              </a:ext>
            </a:extLst>
          </p:cNvPr>
          <p:cNvPicPr>
            <a:picLocks noGrp="1" noChangeAspect="1"/>
          </p:cNvPicPr>
          <p:nvPr>
            <p:ph idx="1"/>
          </p:nvPr>
        </p:nvPicPr>
        <p:blipFill>
          <a:blip r:embed="rId3"/>
          <a:stretch>
            <a:fillRect/>
          </a:stretch>
        </p:blipFill>
        <p:spPr>
          <a:xfrm>
            <a:off x="3265665" y="1752600"/>
            <a:ext cx="5660670" cy="5105400"/>
          </a:xfrm>
        </p:spPr>
      </p:pic>
    </p:spTree>
    <p:extLst>
      <p:ext uri="{BB962C8B-B14F-4D97-AF65-F5344CB8AC3E}">
        <p14:creationId xmlns:p14="http://schemas.microsoft.com/office/powerpoint/2010/main" val="1369454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406002" y="266354"/>
            <a:ext cx="11379993" cy="1037655"/>
          </a:xfrm>
        </p:spPr>
        <p:txBody>
          <a:bodyPr wrap="square" numCol="1" compatLnSpc="1">
            <a:prstTxWarp prst="textNoShape">
              <a:avLst/>
            </a:prstTxWarp>
            <a:normAutofit fontScale="90000"/>
          </a:bodyPr>
          <a:lstStyle/>
          <a:p>
            <a:pPr algn="ctr" eaLnBrk="1" hangingPunct="1">
              <a:lnSpc>
                <a:spcPct val="150000"/>
              </a:lnSpc>
            </a:pPr>
            <a:r>
              <a:rPr lang="en-US" altLang="en-US" sz="28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How our immune system deals with viral infections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27846" y="1505830"/>
            <a:ext cx="11736303" cy="5460603"/>
          </a:xfrm>
        </p:spPr>
        <p:txBody>
          <a:bodyPr wrap="square" numCol="1" anchor="t" anchorCtr="0" compatLnSpc="1">
            <a:prstTxWarp prst="textNoShape">
              <a:avLst/>
            </a:prstTxWarp>
            <a:noAutofit/>
          </a:bodyPr>
          <a:lstStyle/>
          <a:p>
            <a:pPr>
              <a:lnSpc>
                <a:spcPct val="60000"/>
              </a:lnSpc>
            </a:pP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Our natural immunity’s 1</a:t>
            </a:r>
            <a:r>
              <a:rPr lang="en-US" altLang="en-US" sz="2000" b="1" baseline="30000" dirty="0">
                <a:effectLst>
                  <a:outerShdw blurRad="38100" dist="38100" dir="2700000" algn="tl">
                    <a:srgbClr val="212121"/>
                  </a:outerShdw>
                </a:effectLst>
                <a:latin typeface="Verdana" panose="020B0604030504040204" pitchFamily="34" charset="0"/>
                <a:ea typeface="ＭＳ Ｐゴシック" panose="020B0600070205080204" pitchFamily="34" charset="-128"/>
              </a:rPr>
              <a:t>st</a:t>
            </a: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immune defense vs viruses is from our innate immune system. It makes Abs &amp; NK cells that are non-specific &amp; bind loosely to the virus but have a wide range of targets</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Our 2</a:t>
            </a:r>
            <a:r>
              <a:rPr lang="en-US" altLang="en-US" sz="2000" b="1" baseline="30000" dirty="0">
                <a:effectLst>
                  <a:outerShdw blurRad="38100" dist="38100" dir="2700000" algn="tl">
                    <a:srgbClr val="212121"/>
                  </a:outerShdw>
                </a:effectLst>
                <a:latin typeface="Verdana" panose="020B0604030504040204" pitchFamily="34" charset="0"/>
                <a:ea typeface="ＭＳ Ｐゴシック" panose="020B0600070205080204" pitchFamily="34" charset="-128"/>
              </a:rPr>
              <a:t>nd</a:t>
            </a: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natural immune defense is from our acquired immune system. It makes highly specific Abs. It takes a few weeks for it to come into play…it kills Covid 19</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If we had done nothing, Covid 19 herd immunity would have developed naturally &amp; the pandemic would be over! That is the end game!</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6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44549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idx="4294967295"/>
          </p:nvPr>
        </p:nvSpPr>
        <p:spPr>
          <a:xfrm>
            <a:off x="1943100" y="489745"/>
            <a:ext cx="8637588" cy="5422900"/>
          </a:xfrm>
        </p:spPr>
        <p:txBody>
          <a:bodyPr wrap="square" numCol="1" compatLnSpc="1">
            <a:prstTxWarp prst="textNoShape">
              <a:avLst/>
            </a:prstTxWarp>
            <a:normAutofit/>
          </a:bodyPr>
          <a:lstStyle/>
          <a:p>
            <a:pPr algn="ctr" eaLnBrk="1" hangingPunct="1">
              <a:lnSpc>
                <a:spcPct val="200000"/>
              </a:lnSpc>
            </a:pPr>
            <a:r>
              <a:rPr lang="en-US" altLang="en-US" sz="36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how scientific is scientific medicine?</a:t>
            </a:r>
          </a:p>
        </p:txBody>
      </p:sp>
    </p:spTree>
    <p:extLst>
      <p:ext uri="{BB962C8B-B14F-4D97-AF65-F5344CB8AC3E}">
        <p14:creationId xmlns:p14="http://schemas.microsoft.com/office/powerpoint/2010/main" val="2499155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49692" y="-85339"/>
            <a:ext cx="11914459" cy="1037655"/>
          </a:xfrm>
        </p:spPr>
        <p:txBody>
          <a:bodyPr wrap="square" numCol="1" compatLnSpc="1">
            <a:prstTxWarp prst="textNoShape">
              <a:avLst/>
            </a:prstTxWarp>
            <a:normAutofit/>
          </a:bodyPr>
          <a:lstStyle/>
          <a:p>
            <a:pPr algn="ctr" eaLnBrk="1" hangingPunct="1">
              <a:lnSpc>
                <a:spcPct val="150000"/>
              </a:lnSpc>
            </a:pPr>
            <a:r>
              <a:rPr lang="en-US" altLang="en-US" sz="36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covid 19 vaccines accomplish</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27848" y="1140951"/>
            <a:ext cx="11736303" cy="5717049"/>
          </a:xfrm>
        </p:spPr>
        <p:txBody>
          <a:bodyPr wrap="square" numCol="1" anchor="t" anchorCtr="0" compatLnSpc="1">
            <a:prstTxWarp prst="textNoShape">
              <a:avLst/>
            </a:prstTxWarp>
            <a:noAutofit/>
          </a:bodyPr>
          <a:lstStyle/>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Covid 19 vaccines do not kill viruses or stop transmissibility</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t>
            </a: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They attack the spike protein &amp; prevent Covid 19 from entering the cell</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t>
            </a: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They create asymptomatic carriers as well as what we described earlier</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a:t>
            </a: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When a new variant emerges during a pandemic, it takes weeks for the new Abs to emerge</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old Abs continue to compete for the spike protein site</a:t>
            </a:r>
          </a:p>
          <a:p>
            <a:pPr marL="0" indent="0">
              <a:lnSpc>
                <a:spcPct val="150000"/>
              </a:lnSpc>
              <a:buNone/>
            </a:pPr>
            <a:br>
              <a:rPr lang="en-US" altLang="en-US" sz="16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6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6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64187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406003" y="-62289"/>
            <a:ext cx="11379993" cy="1037655"/>
          </a:xfrm>
        </p:spPr>
        <p:txBody>
          <a:bodyPr wrap="square" numCol="1" compatLnSpc="1">
            <a:prstTxWarp prst="textNoShape">
              <a:avLst/>
            </a:prstTxWarp>
            <a:normAutofit/>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What covid 19 vaccines accomplish con’t</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27847" y="1397397"/>
            <a:ext cx="11736303" cy="5460603"/>
          </a:xfrm>
        </p:spPr>
        <p:txBody>
          <a:bodyPr wrap="square" numCol="1" anchor="t" anchorCtr="0" compatLnSpc="1">
            <a:prstTxWarp prst="textNoShape">
              <a:avLst/>
            </a:prstTxWarp>
            <a:noAutofit/>
          </a:bodyPr>
          <a:lstStyle/>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However, once acquired immunity takes over, innate immunity withers</a:t>
            </a:r>
          </a:p>
          <a:p>
            <a:pPr>
              <a:lnSpc>
                <a:spcPct val="150000"/>
              </a:lnSpc>
            </a:pP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This allows new virus strains to escape host defenses…called “viral escape”</a:t>
            </a:r>
          </a:p>
          <a:p>
            <a:pPr>
              <a:lnSpc>
                <a:spcPct val="150000"/>
              </a:lnSpc>
            </a:pP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When 2 doses are needed, there’s more opportunity for viral escape</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This causes worsened disease &amp; more asymptomatic carriers</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We need a new vaccine at a time when there’s crippled innate immunity</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6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106587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406003" y="359742"/>
            <a:ext cx="11379993" cy="1037655"/>
          </a:xfrm>
        </p:spPr>
        <p:txBody>
          <a:bodyPr wrap="square" numCol="1" compatLnSpc="1">
            <a:prstTxWarp prst="textNoShape">
              <a:avLst/>
            </a:prstTxWarp>
            <a:normAutofit fontScale="90000"/>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The effects of lockdowns on herd immunity</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79001" y="1397397"/>
            <a:ext cx="11736303" cy="5460603"/>
          </a:xfrm>
        </p:spPr>
        <p:txBody>
          <a:bodyPr wrap="square" numCol="1" anchor="t" anchorCtr="0" compatLnSpc="1">
            <a:prstTxWarp prst="textNoShape">
              <a:avLst/>
            </a:prstTxWarp>
            <a:noAutofit/>
          </a:bodyPr>
          <a:lstStyle/>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Innate immunity…use it or lose it…we need continual exposure to microbes</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We must avoid massive exposures, but lockdowns suppress herd immunity</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When people with good innate immunity are infected, they eventually have an Ab surge. When a variant is created the old Abs are sub-optimal &amp; innate immunity is suppressed…it takes weeks for the new Abs to be made…</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Worse yet, the old Abs still bind &amp; take up sites that the new Abs can’t bind</a:t>
            </a:r>
            <a:br>
              <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20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6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702771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406003" y="359742"/>
            <a:ext cx="11379993" cy="1037655"/>
          </a:xfrm>
        </p:spPr>
        <p:txBody>
          <a:bodyPr wrap="square" numCol="1" compatLnSpc="1">
            <a:prstTxWarp prst="textNoShape">
              <a:avLst/>
            </a:prstTxWarp>
            <a:normAutofit/>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Take home messages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279001" y="1397397"/>
            <a:ext cx="11736303" cy="4971653"/>
          </a:xfrm>
        </p:spPr>
        <p:txBody>
          <a:bodyPr wrap="square" numCol="1" anchor="t" anchorCtr="0" compatLnSpc="1">
            <a:prstTxWarp prst="textNoShape">
              <a:avLst/>
            </a:prstTxWarp>
            <a:noAutofit/>
          </a:bodyPr>
          <a:lstStyle/>
          <a:p>
            <a:pPr>
              <a:lnSpc>
                <a:spcPct val="2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Now you are informed of some of the other side of the story about Covid 19 vaccines </a:t>
            </a:r>
          </a:p>
          <a:p>
            <a:pPr>
              <a:lnSpc>
                <a:spcPct val="2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Now do your own research &amp; make an informed decision about the vaccine</a:t>
            </a:r>
          </a:p>
          <a:p>
            <a:pPr>
              <a:lnSpc>
                <a:spcPct val="2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Do not acquiesce to the pandemic of confusion, indecision &amp; fear of Covid 19</a:t>
            </a:r>
          </a:p>
          <a:p>
            <a:pPr>
              <a:lnSpc>
                <a:spcPct val="2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None of the Covid 19 vaccines are proven safe &amp; effective…we are the guinea pigs</a:t>
            </a:r>
          </a:p>
          <a:p>
            <a:pPr>
              <a:lnSpc>
                <a:spcPct val="2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Stand up against censorship &amp; be open to science rather than the political narrative</a:t>
            </a:r>
          </a:p>
          <a:p>
            <a:pPr>
              <a:lnSpc>
                <a:spcPct val="250000"/>
              </a:lnSpc>
            </a:pPr>
            <a: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best way to stay healthy is live a healthy lifestyle</a:t>
            </a:r>
          </a:p>
          <a:p>
            <a:pPr marL="0" indent="0">
              <a:lnSpc>
                <a:spcPct val="250000"/>
              </a:lnSpc>
              <a:buNone/>
            </a:pP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br>
              <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150000"/>
              </a:lnSpc>
            </a:pPr>
            <a:endParaRPr lang="en-US" altLang="en-US" sz="1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15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60000"/>
              </a:lnSpc>
              <a:buNone/>
            </a:pPr>
            <a:br>
              <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95903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255776" y="268078"/>
            <a:ext cx="11644394" cy="1484313"/>
          </a:xfrm>
        </p:spPr>
        <p:txBody>
          <a:bodyPr wrap="square" numCol="1" compatLnSpc="1">
            <a:prstTxWarp prst="textNoShape">
              <a:avLst/>
            </a:prstTxWarp>
            <a:normAutofit/>
          </a:bodyPr>
          <a:lstStyle/>
          <a:p>
            <a:pPr algn="ctr" eaLnBrk="1" hangingPunct="1"/>
            <a:r>
              <a:rPr lang="en-US" altLang="en-US" sz="3200" b="1" dirty="0">
                <a:solidFill>
                  <a:srgbClr val="FFFF00"/>
                </a:solidFill>
                <a:effectLst>
                  <a:outerShdw blurRad="38100" dist="38100" dir="2700000" algn="tl">
                    <a:srgbClr val="FFFFFF"/>
                  </a:outerShdw>
                </a:effectLst>
                <a:latin typeface="Verdana" panose="020B0604030504040204" pitchFamily="34" charset="0"/>
                <a:ea typeface="ＭＳ Ｐゴシック" panose="020B0600070205080204" pitchFamily="34" charset="-128"/>
              </a:rPr>
              <a:t>How “scientific” is scientific medicine?</a:t>
            </a:r>
            <a:endParaRPr lang="en-US" altLang="en-US" sz="32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395592" y="1926380"/>
            <a:ext cx="11504578" cy="4663542"/>
          </a:xfrm>
        </p:spPr>
        <p:txBody>
          <a:bodyPr wrap="square" numCol="1" anchor="t" anchorCtr="0" compatLnSpc="1">
            <a:prstTxWarp prst="textNoShape">
              <a:avLst/>
            </a:prstTxWarp>
            <a:normAutofit/>
          </a:bodyPr>
          <a:lstStyle/>
          <a:p>
            <a:pPr eaLnBrk="1" hangingPunct="1">
              <a:lnSpc>
                <a:spcPct val="150000"/>
              </a:lnSpc>
            </a:pPr>
            <a:r>
              <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In 1978, a report by the </a:t>
            </a:r>
            <a:r>
              <a:rPr lang="en-US" altLang="en-US" sz="1400" b="1" u="sng" dirty="0">
                <a:effectLst>
                  <a:outerShdw blurRad="38100" dist="38100" dir="2700000" algn="tl">
                    <a:srgbClr val="212121"/>
                  </a:outerShdw>
                </a:effectLst>
                <a:latin typeface="Verdana" panose="020B0604030504040204" pitchFamily="34" charset="0"/>
                <a:ea typeface="ＭＳ Ｐゴシック" panose="020B0600070205080204" pitchFamily="34" charset="-128"/>
              </a:rPr>
              <a:t>Congressional Office of Technology Assessment </a:t>
            </a:r>
            <a:r>
              <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concluded, “No more than 15% of medical interventions are supported by reliable scientific evidence.</a:t>
            </a:r>
          </a:p>
          <a:p>
            <a:pPr eaLnBrk="1" hangingPunct="1">
              <a:lnSpc>
                <a:spcPct val="150000"/>
              </a:lnSpc>
            </a:pPr>
            <a:r>
              <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Office of Technology Assessment, Congress of the United States, Publication NTIS/PB-286929 (1978): 7.</a:t>
            </a:r>
          </a:p>
          <a:p>
            <a:pPr eaLnBrk="1" hangingPunct="1">
              <a:lnSpc>
                <a:spcPct val="150000"/>
              </a:lnSpc>
            </a:pPr>
            <a:endPar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Thirteen years later, in 1991, Richard Smith, editor of the prestigious </a:t>
            </a:r>
            <a:r>
              <a:rPr lang="en-US" altLang="en-US" sz="1400" b="1" u="sng" dirty="0">
                <a:effectLst>
                  <a:outerShdw blurRad="38100" dist="38100" dir="2700000" algn="tl">
                    <a:srgbClr val="212121"/>
                  </a:outerShdw>
                </a:effectLst>
                <a:latin typeface="Verdana" panose="020B0604030504040204" pitchFamily="34" charset="0"/>
                <a:ea typeface="ＭＳ Ｐゴシック" panose="020B0600070205080204" pitchFamily="34" charset="-128"/>
              </a:rPr>
              <a:t>British Medical Journal</a:t>
            </a:r>
            <a:r>
              <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came to the same conclusions. He went on to say that ”only one percent of the articles in medical journals &amp; partly because many treatments have not been assessed at all.”</a:t>
            </a:r>
          </a:p>
          <a:p>
            <a:pPr eaLnBrk="1" hangingPunct="1">
              <a:lnSpc>
                <a:spcPct val="150000"/>
              </a:lnSpc>
            </a:pPr>
            <a:r>
              <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Richard Smith, “Where Is the Wisdom? The Poverty of Medical Evidence,” British Medical Journal 303 (1991): 798-99.</a:t>
            </a:r>
          </a:p>
          <a:p>
            <a:pPr eaLnBrk="1" hangingPunct="1">
              <a:lnSpc>
                <a:spcPct val="150000"/>
              </a:lnSpc>
            </a:pPr>
            <a:endPar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150000"/>
              </a:lnSpc>
            </a:pPr>
            <a:r>
              <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And David Grimes, stated in the 1993 issue of </a:t>
            </a:r>
            <a:r>
              <a:rPr lang="en-US" altLang="en-US" sz="1400" b="1" u="sng" dirty="0">
                <a:effectLst>
                  <a:outerShdw blurRad="38100" dist="38100" dir="2700000" algn="tl">
                    <a:srgbClr val="212121"/>
                  </a:outerShdw>
                </a:effectLst>
                <a:latin typeface="Verdana" panose="020B0604030504040204" pitchFamily="34" charset="0"/>
                <a:ea typeface="ＭＳ Ｐゴシック" panose="020B0600070205080204" pitchFamily="34" charset="-128"/>
              </a:rPr>
              <a:t>JAMA</a:t>
            </a:r>
            <a:r>
              <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 that much, if not most, of contemporary medical practice still lacks a scientific foundation”.</a:t>
            </a:r>
          </a:p>
          <a:p>
            <a:pPr eaLnBrk="1" hangingPunct="1">
              <a:lnSpc>
                <a:spcPct val="150000"/>
              </a:lnSpc>
            </a:pPr>
            <a:r>
              <a:rPr lang="en-US" altLang="en-US" sz="8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David A. Grimes, “Technology Follies: The Uncritical Acceptance of Medical Innovations,” JAMA 269 (1993): 3030-33. </a:t>
            </a:r>
          </a:p>
          <a:p>
            <a:pPr marL="0" indent="0" eaLnBrk="1" hangingPunct="1">
              <a:lnSpc>
                <a:spcPct val="150000"/>
              </a:lnSpc>
              <a:buNone/>
            </a:pPr>
            <a:r>
              <a:rPr lang="en-US" altLang="en-US" sz="14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Houston, we have a problem!</a:t>
            </a:r>
          </a:p>
        </p:txBody>
      </p:sp>
    </p:spTree>
    <p:extLst>
      <p:ext uri="{BB962C8B-B14F-4D97-AF65-F5344CB8AC3E}">
        <p14:creationId xmlns:p14="http://schemas.microsoft.com/office/powerpoint/2010/main" val="418461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idx="4294967295"/>
          </p:nvPr>
        </p:nvSpPr>
        <p:spPr>
          <a:xfrm>
            <a:off x="1382232" y="2572008"/>
            <a:ext cx="8637588" cy="2133342"/>
          </a:xfrm>
        </p:spPr>
        <p:txBody>
          <a:bodyPr wrap="square" numCol="1" compatLnSpc="1">
            <a:prstTxWarp prst="textNoShape">
              <a:avLst/>
            </a:prstTxWarp>
            <a:normAutofit/>
          </a:bodyPr>
          <a:lstStyle/>
          <a:p>
            <a:pPr algn="ctr" eaLnBrk="1" hangingPunct="1">
              <a:lnSpc>
                <a:spcPct val="150000"/>
              </a:lnSpc>
            </a:pPr>
            <a:r>
              <a:rPr lang="en-US" altLang="en-US" sz="3600" b="1" dirty="0">
                <a:solidFill>
                  <a:srgbClr val="FFFF00"/>
                </a:solidFill>
                <a:effectLst>
                  <a:outerShdw blurRad="38100" dist="38100" dir="2700000" algn="tl">
                    <a:srgbClr val="FFFFFF"/>
                  </a:outerShdw>
                </a:effectLst>
                <a:latin typeface="Verdana" panose="020B0604030504040204" pitchFamily="34" charset="0"/>
                <a:ea typeface="ＭＳ Ｐゴシック" panose="020B0600070205080204" pitchFamily="34" charset="-128"/>
              </a:rPr>
              <a:t>Is censorship a problem in medical reporting?</a:t>
            </a:r>
            <a:endParaRPr lang="en-US" altLang="en-US" sz="36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308862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222250" y="78382"/>
            <a:ext cx="11195050" cy="1933125"/>
          </a:xfrm>
        </p:spPr>
        <p:txBody>
          <a:bodyPr wrap="square" numCol="1" compatLnSpc="1">
            <a:prstTxWarp prst="textNoShape">
              <a:avLst/>
            </a:prstTxWarp>
            <a:noAutofit/>
          </a:bodyPr>
          <a:lstStyle/>
          <a:p>
            <a:pPr algn="ctr" eaLnBrk="1" hangingPunct="1">
              <a:lnSpc>
                <a:spcPct val="150000"/>
              </a:lnSpc>
            </a:pPr>
            <a:r>
              <a:rPr lang="en-US" altLang="en-US"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Censorship involving Covid 19</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404979" y="2147911"/>
            <a:ext cx="11382042" cy="4193557"/>
          </a:xfrm>
        </p:spPr>
        <p:txBody>
          <a:bodyPr wrap="square" numCol="1" anchor="t" anchorCtr="0" compatLnSpc="1">
            <a:prstTxWarp prst="textNoShape">
              <a:avLst/>
            </a:prstTxWarp>
            <a:normAutofit/>
          </a:bodyPr>
          <a:lstStyle/>
          <a:p>
            <a:pPr eaLnBrk="1" hangingPunct="1">
              <a:lnSpc>
                <a:spcPct val="6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Big Tech…Google, Facebook, Twitter, etc.</a:t>
            </a: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Television</a:t>
            </a: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Medical &amp; other journals</a:t>
            </a: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Newspapers</a:t>
            </a: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CDC, FDA, NIH, WHO</a:t>
            </a: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29322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969211" y="516532"/>
            <a:ext cx="8915400" cy="1933125"/>
          </a:xfrm>
        </p:spPr>
        <p:txBody>
          <a:bodyPr wrap="square" numCol="1" compatLnSpc="1">
            <a:prstTxWarp prst="textNoShape">
              <a:avLst/>
            </a:prstTxWarp>
            <a:normAutofit fontScale="90000"/>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CDC death rates for Covid 19 from </a:t>
            </a:r>
            <a:b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b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1-1-20 through 3-20-21</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460397" y="3545948"/>
            <a:ext cx="11382042" cy="4193557"/>
          </a:xfrm>
        </p:spPr>
        <p:txBody>
          <a:bodyPr wrap="square" numCol="1" anchor="t" anchorCtr="0" compatLnSpc="1">
            <a:prstTxWarp prst="textNoShape">
              <a:avLst/>
            </a:prstTxWarp>
            <a:normAutofit/>
          </a:bodyPr>
          <a:lstStyle/>
          <a:p>
            <a:pPr eaLnBrk="1" hangingPunct="1">
              <a:lnSpc>
                <a:spcPct val="6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eaLnBrk="1" hangingPunct="1">
              <a:lnSpc>
                <a:spcPct val="60000"/>
              </a:lnSpc>
              <a:buNone/>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The total number of reported deaths is 528,424</a:t>
            </a: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marL="0" indent="0">
              <a:lnSpc>
                <a:spcPct val="60000"/>
              </a:lnSpc>
              <a:buNone/>
            </a:pPr>
            <a:r>
              <a:rPr lang="en-US" sz="1200" b="1" dirty="0">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National Center for Health Statistics</a:t>
            </a:r>
            <a:r>
              <a:rPr lang="en-US" sz="1200" b="1" dirty="0">
                <a:latin typeface="Verdana" panose="020B0604030504040204" pitchFamily="34" charset="0"/>
                <a:ea typeface="Verdana" panose="020B0604030504040204" pitchFamily="34" charset="0"/>
                <a:cs typeface="Verdana" panose="020B0604030504040204" pitchFamily="34" charset="0"/>
              </a:rPr>
              <a:t>. </a:t>
            </a:r>
            <a:r>
              <a:rPr lang="en-US" altLang="en-US" sz="1200" b="1" dirty="0">
                <a:effectLst>
                  <a:outerShdw blurRad="38100" dist="38100" dir="2700000" algn="tl">
                    <a:srgbClr val="212121"/>
                  </a:outerShdw>
                </a:effectLst>
                <a:latin typeface="Verdana" panose="020B0604030504040204" pitchFamily="34" charset="0"/>
                <a:ea typeface="Verdana" panose="020B0604030504040204" pitchFamily="34" charset="0"/>
                <a:cs typeface="Verdana" panose="020B0604030504040204" pitchFamily="34" charset="0"/>
              </a:rPr>
              <a:t>https://www.cdc.gov/nchs/covid19/index.htm</a:t>
            </a:r>
          </a:p>
        </p:txBody>
      </p:sp>
    </p:spTree>
    <p:extLst>
      <p:ext uri="{BB962C8B-B14F-4D97-AF65-F5344CB8AC3E}">
        <p14:creationId xmlns:p14="http://schemas.microsoft.com/office/powerpoint/2010/main" val="338072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p:nvPr>
        </p:nvSpPr>
        <p:spPr>
          <a:xfrm>
            <a:off x="909083" y="1"/>
            <a:ext cx="8915400" cy="1933125"/>
          </a:xfrm>
        </p:spPr>
        <p:txBody>
          <a:bodyPr wrap="square" numCol="1" compatLnSpc="1">
            <a:prstTxWarp prst="textNoShape">
              <a:avLst/>
            </a:prstTxWarp>
            <a:normAutofit/>
          </a:bodyPr>
          <a:lstStyle/>
          <a:p>
            <a:pPr algn="ctr" eaLnBrk="1" hangingPunct="1">
              <a:lnSpc>
                <a:spcPct val="150000"/>
              </a:lnSpc>
            </a:pPr>
            <a:r>
              <a:rPr lang="en-US" altLang="en-US" sz="3200" b="1" dirty="0">
                <a:solidFill>
                  <a:srgbClr val="FFFF00"/>
                </a:solidFill>
                <a:effectLst>
                  <a:outerShdw blurRad="38100" dist="38100" dir="2700000" algn="tl">
                    <a:srgbClr val="212121"/>
                  </a:outerShdw>
                </a:effectLst>
                <a:latin typeface="Verdana" panose="020B0604030504040204" pitchFamily="34" charset="0"/>
                <a:ea typeface="ＭＳ Ｐゴシック" panose="020B0600070205080204" pitchFamily="34" charset="-128"/>
              </a:rPr>
              <a:t>CDC death rates Covid 19 for different ages</a:t>
            </a:r>
          </a:p>
        </p:txBody>
      </p:sp>
      <p:sp>
        <p:nvSpPr>
          <p:cNvPr id="39939" name="Rectangle 3">
            <a:extLst>
              <a:ext uri="{FF2B5EF4-FFF2-40B4-BE49-F238E27FC236}">
                <a16:creationId xmlns:a16="http://schemas.microsoft.com/office/drawing/2014/main" id="{64E5E556-70B5-774A-A8F5-8C2DDA49C02E}"/>
              </a:ext>
            </a:extLst>
          </p:cNvPr>
          <p:cNvSpPr>
            <a:spLocks noGrp="1" noChangeArrowheads="1"/>
          </p:cNvSpPr>
          <p:nvPr>
            <p:ph idx="1"/>
          </p:nvPr>
        </p:nvSpPr>
        <p:spPr>
          <a:xfrm>
            <a:off x="801687" y="2119410"/>
            <a:ext cx="9249862" cy="4193557"/>
          </a:xfrm>
        </p:spPr>
        <p:txBody>
          <a:bodyPr wrap="square" numCol="1" anchor="t" anchorCtr="0" compatLnSpc="1">
            <a:prstTxWarp prst="textNoShape">
              <a:avLst/>
            </a:prstTxWarp>
            <a:normAutofit/>
          </a:bodyPr>
          <a:lstStyle/>
          <a:p>
            <a:pPr eaLnBrk="1" hangingPunct="1">
              <a:lnSpc>
                <a:spcPct val="60000"/>
              </a:lnSpc>
            </a:pPr>
            <a:endParaRPr lang="en-US" altLang="en-US" sz="1400"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Under age 20		99.997% survival</a:t>
            </a:r>
            <a:b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Age 20-49			99.98% survival</a:t>
            </a:r>
            <a:b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Age 50-69			99.5% survival</a:t>
            </a:r>
            <a:b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b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eaLnBrk="1" hangingPunct="1">
              <a:lnSpc>
                <a:spcPct val="60000"/>
              </a:lnSpc>
            </a:pPr>
            <a:r>
              <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Over age 70		95% survival</a:t>
            </a:r>
          </a:p>
          <a:p>
            <a:pPr eaLnBrk="1" hangingPunct="1">
              <a:lnSpc>
                <a:spcPct val="60000"/>
              </a:lnSpc>
            </a:pPr>
            <a:endParaRPr lang="en-US" altLang="en-US" sz="32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60000"/>
              </a:lnSpc>
            </a:pPr>
            <a:endParaRPr lang="en-US" altLang="en-US" sz="1600" b="1" dirty="0">
              <a:effectLst>
                <a:outerShdw blurRad="38100" dist="38100" dir="2700000" algn="tl">
                  <a:srgbClr val="212121"/>
                </a:outerShdw>
              </a:effectLst>
              <a:latin typeface="Verdana" panose="020B0604030504040204" pitchFamily="34" charset="0"/>
              <a:ea typeface="ＭＳ Ｐゴシック" panose="020B0600070205080204" pitchFamily="34" charset="-128"/>
            </a:endParaRPr>
          </a:p>
          <a:p>
            <a:pPr>
              <a:lnSpc>
                <a:spcPct val="60000"/>
              </a:lnSpc>
            </a:pPr>
            <a:r>
              <a:rPr lang="en-US" altLang="en-US" sz="1600" b="1" dirty="0">
                <a:effectLst>
                  <a:outerShdw blurRad="38100" dist="38100" dir="2700000" algn="tl">
                    <a:srgbClr val="212121"/>
                  </a:outerShdw>
                </a:effectLst>
                <a:latin typeface="Verdana" panose="020B0604030504040204" pitchFamily="34" charset="0"/>
                <a:ea typeface="ＭＳ Ｐゴシック" panose="020B0600070205080204" pitchFamily="34" charset="-128"/>
              </a:rPr>
              <a:t>https://www.cdc.gov/coronavirus/2019-ncov/hcp/planning-scenarios.html</a:t>
            </a:r>
          </a:p>
        </p:txBody>
      </p:sp>
    </p:spTree>
    <p:extLst>
      <p:ext uri="{BB962C8B-B14F-4D97-AF65-F5344CB8AC3E}">
        <p14:creationId xmlns:p14="http://schemas.microsoft.com/office/powerpoint/2010/main" val="378598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40" name="Picture 70">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9941" name="Picture 72">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39942" name="Rectangle 74">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43" name="Picture 76">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9938" name="Rectangle 2">
            <a:extLst>
              <a:ext uri="{FF2B5EF4-FFF2-40B4-BE49-F238E27FC236}">
                <a16:creationId xmlns:a16="http://schemas.microsoft.com/office/drawing/2014/main" id="{24EB999F-9CC6-9C49-A7BB-8F516A756AFF}"/>
              </a:ext>
            </a:extLst>
          </p:cNvPr>
          <p:cNvSpPr>
            <a:spLocks noGrp="1" noChangeArrowheads="1"/>
          </p:cNvSpPr>
          <p:nvPr>
            <p:ph type="title" idx="4294967295"/>
          </p:nvPr>
        </p:nvSpPr>
        <p:spPr>
          <a:xfrm>
            <a:off x="4976028" y="965200"/>
            <a:ext cx="6170943" cy="4329641"/>
          </a:xfrm>
        </p:spPr>
        <p:txBody>
          <a:bodyPr vert="horz" lIns="91440" tIns="45720" rIns="91440" bIns="45720" numCol="1" rtlCol="0" anchor="ctr" compatLnSpc="1">
            <a:prstTxWarp prst="textNoShape">
              <a:avLst/>
            </a:prstTxWarp>
            <a:normAutofit/>
          </a:bodyPr>
          <a:lstStyle/>
          <a:p>
            <a:pPr algn="l"/>
            <a:r>
              <a:rPr lang="en-US" altLang="en-US" sz="5000" b="1" dirty="0">
                <a:solidFill>
                  <a:srgbClr val="FFFF00"/>
                </a:solidFill>
                <a:effectLst>
                  <a:outerShdw blurRad="38100" dist="38100" dir="2700000" algn="tl">
                    <a:srgbClr val="212121"/>
                  </a:outerShdw>
                </a:effectLst>
              </a:rPr>
              <a:t>Has the total number of annual deaths changed over the past five years?</a:t>
            </a:r>
          </a:p>
        </p:txBody>
      </p:sp>
      <p:cxnSp>
        <p:nvCxnSpPr>
          <p:cNvPr id="39944" name="Straight Connector 78">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44319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TotalTime>
  <Words>3032</Words>
  <Application>Microsoft Macintosh PowerPoint</Application>
  <PresentationFormat>Widescreen</PresentationFormat>
  <Paragraphs>271</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Century Gothic</vt:lpstr>
      <vt:lpstr>Verdana</vt:lpstr>
      <vt:lpstr>Wingdings</vt:lpstr>
      <vt:lpstr>Vapor Trail</vt:lpstr>
      <vt:lpstr>SAN FRANCISCO STATE UNIVERSITY</vt:lpstr>
      <vt:lpstr>What we need to know to understand Covid 19 vaccines</vt:lpstr>
      <vt:lpstr>how scientific is scientific medicine?</vt:lpstr>
      <vt:lpstr>How “scientific” is scientific medicine?</vt:lpstr>
      <vt:lpstr>Is censorship a problem in medical reporting?</vt:lpstr>
      <vt:lpstr>Censorship involving Covid 19</vt:lpstr>
      <vt:lpstr>CDC death rates for Covid 19 from  1-1-20 through 3-20-21</vt:lpstr>
      <vt:lpstr>CDC death rates Covid 19 for different ages</vt:lpstr>
      <vt:lpstr>Has the total number of annual deaths changed over the past five years?</vt:lpstr>
      <vt:lpstr>The truth about mortality statistics for covid 19</vt:lpstr>
      <vt:lpstr>CDC statistics for mortality from covid 19</vt:lpstr>
      <vt:lpstr>Considerations About the pcr test</vt:lpstr>
      <vt:lpstr>What abbott discloses about their tests for covid 19  https://dam.abbott.com/en-us/homepage/coronavirus/COVID-19-Infection-Curves-Infographic-US-FINAL.pdf</vt:lpstr>
      <vt:lpstr>Are There Effective Treatments for Covid 19?</vt:lpstr>
      <vt:lpstr>Is hydroxychloroquine effective for Covid 19?</vt:lpstr>
      <vt:lpstr>Current Hospital Treatment for Covid 19</vt:lpstr>
      <vt:lpstr>What About the Covid 19 Vaccines?</vt:lpstr>
      <vt:lpstr>PowerPoint Presentation</vt:lpstr>
      <vt:lpstr>How MRNA ‘Vaccines’ work</vt:lpstr>
      <vt:lpstr>What are the Potential Problems with Covid 19 Vaccines?</vt:lpstr>
      <vt:lpstr>What is Antibody dependent enhancement? (ADE) also called cytokine storm</vt:lpstr>
      <vt:lpstr>What is Antibody dependent enhancement? (ADE) also called cytokine storm (con’t)</vt:lpstr>
      <vt:lpstr>How Effective is the Covid 19 Vaccine?</vt:lpstr>
      <vt:lpstr>What We Don’t Know About  Covid 19 Vaccines</vt:lpstr>
      <vt:lpstr>What about the Johnson &amp; Johnson &amp; AstraZenica Vaccines?</vt:lpstr>
      <vt:lpstr>Johnson &amp; Johnson Vaccine phase 3 trial results</vt:lpstr>
      <vt:lpstr>Morbidity &amp; mortality of Covid 19 vaccines according to vaers?  Vaccine Adverse Event Reporting System vaers.hhs.gov</vt:lpstr>
      <vt:lpstr>Effects of Mass Vaccination in a pandemic</vt:lpstr>
      <vt:lpstr>How our immune system deals with viral infections</vt:lpstr>
      <vt:lpstr>What covid 19 vaccines accomplish</vt:lpstr>
      <vt:lpstr>What covid 19 vaccines accomplish con’t</vt:lpstr>
      <vt:lpstr>The effects of lockdowns on herd immunity</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Len Saputo</dc:creator>
  <cp:lastModifiedBy>Len Saputo</cp:lastModifiedBy>
  <cp:revision>154</cp:revision>
  <dcterms:created xsi:type="dcterms:W3CDTF">2021-01-18T20:23:49Z</dcterms:created>
  <dcterms:modified xsi:type="dcterms:W3CDTF">2021-03-31T04:33:01Z</dcterms:modified>
</cp:coreProperties>
</file>